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7" r:id="rId2"/>
    <p:sldId id="258" r:id="rId3"/>
    <p:sldId id="344" r:id="rId4"/>
    <p:sldId id="345" r:id="rId5"/>
    <p:sldId id="346" r:id="rId6"/>
    <p:sldId id="342" r:id="rId7"/>
    <p:sldId id="341" r:id="rId8"/>
    <p:sldId id="343" r:id="rId9"/>
    <p:sldId id="353" r:id="rId10"/>
    <p:sldId id="268" r:id="rId11"/>
    <p:sldId id="272" r:id="rId12"/>
    <p:sldId id="271" r:id="rId13"/>
    <p:sldId id="269" r:id="rId14"/>
    <p:sldId id="273" r:id="rId15"/>
    <p:sldId id="274" r:id="rId16"/>
    <p:sldId id="261" r:id="rId17"/>
    <p:sldId id="263" r:id="rId18"/>
    <p:sldId id="275" r:id="rId19"/>
    <p:sldId id="264" r:id="rId20"/>
    <p:sldId id="265" r:id="rId21"/>
    <p:sldId id="354" r:id="rId22"/>
    <p:sldId id="276" r:id="rId23"/>
    <p:sldId id="337" r:id="rId24"/>
    <p:sldId id="338" r:id="rId25"/>
    <p:sldId id="339" r:id="rId26"/>
    <p:sldId id="340" r:id="rId27"/>
    <p:sldId id="284" r:id="rId28"/>
    <p:sldId id="288" r:id="rId29"/>
    <p:sldId id="287" r:id="rId30"/>
    <p:sldId id="289" r:id="rId31"/>
    <p:sldId id="290" r:id="rId32"/>
    <p:sldId id="291" r:id="rId33"/>
    <p:sldId id="292" r:id="rId34"/>
    <p:sldId id="279" r:id="rId35"/>
    <p:sldId id="293" r:id="rId36"/>
    <p:sldId id="286" r:id="rId37"/>
    <p:sldId id="295" r:id="rId38"/>
    <p:sldId id="294" r:id="rId39"/>
    <p:sldId id="296" r:id="rId40"/>
    <p:sldId id="297" r:id="rId41"/>
    <p:sldId id="280" r:id="rId42"/>
    <p:sldId id="298" r:id="rId43"/>
    <p:sldId id="281" r:id="rId44"/>
    <p:sldId id="299" r:id="rId45"/>
    <p:sldId id="307" r:id="rId46"/>
    <p:sldId id="310" r:id="rId47"/>
    <p:sldId id="308" r:id="rId48"/>
    <p:sldId id="311" r:id="rId49"/>
    <p:sldId id="309" r:id="rId50"/>
    <p:sldId id="348" r:id="rId51"/>
    <p:sldId id="300" r:id="rId52"/>
    <p:sldId id="312" r:id="rId53"/>
    <p:sldId id="313" r:id="rId54"/>
    <p:sldId id="302" r:id="rId55"/>
    <p:sldId id="315" r:id="rId56"/>
    <p:sldId id="316" r:id="rId57"/>
    <p:sldId id="303" r:id="rId58"/>
    <p:sldId id="317" r:id="rId59"/>
    <p:sldId id="318" r:id="rId60"/>
    <p:sldId id="325" r:id="rId61"/>
    <p:sldId id="323" r:id="rId62"/>
    <p:sldId id="324" r:id="rId63"/>
    <p:sldId id="331" r:id="rId64"/>
    <p:sldId id="332" r:id="rId65"/>
    <p:sldId id="333" r:id="rId66"/>
    <p:sldId id="334" r:id="rId67"/>
    <p:sldId id="335" r:id="rId68"/>
    <p:sldId id="336" r:id="rId69"/>
    <p:sldId id="347" r:id="rId70"/>
    <p:sldId id="349" r:id="rId71"/>
    <p:sldId id="350" r:id="rId72"/>
    <p:sldId id="351" r:id="rId73"/>
    <p:sldId id="352" r:id="rId74"/>
  </p:sldIdLst>
  <p:sldSz cx="9144000" cy="6858000" type="screen4x3"/>
  <p:notesSz cx="6646863" cy="97774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797" y="518"/>
      </p:cViewPr>
      <p:guideLst>
        <p:guide orient="horz" pos="2160"/>
        <p:guide pos="2880"/>
      </p:guideLst>
    </p:cSldViewPr>
  </p:slideViewPr>
  <p:notesTextViewPr>
    <p:cViewPr>
      <p:scale>
        <a:sx n="100" d="100"/>
        <a:sy n="100" d="100"/>
      </p:scale>
      <p:origin x="0" y="0"/>
    </p:cViewPr>
  </p:notesTextViewPr>
  <p:notesViewPr>
    <p:cSldViewPr>
      <p:cViewPr varScale="1">
        <p:scale>
          <a:sx n="49" d="100"/>
          <a:sy n="49" d="100"/>
        </p:scale>
        <p:origin x="-3030" y="-96"/>
      </p:cViewPr>
      <p:guideLst>
        <p:guide orient="horz" pos="3080"/>
        <p:guide pos="209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0307" cy="48887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765018" y="0"/>
            <a:ext cx="2880307" cy="488871"/>
          </a:xfrm>
          <a:prstGeom prst="rect">
            <a:avLst/>
          </a:prstGeom>
        </p:spPr>
        <p:txBody>
          <a:bodyPr vert="horz" lIns="91440" tIns="45720" rIns="91440" bIns="45720" rtlCol="0"/>
          <a:lstStyle>
            <a:lvl1pPr algn="r">
              <a:defRPr sz="1200"/>
            </a:lvl1pPr>
          </a:lstStyle>
          <a:p>
            <a:fld id="{7E5D0D76-E19A-45BA-9D04-E9EC80C8A4B3}" type="datetimeFigureOut">
              <a:rPr lang="zh-CN" altLang="en-US" smtClean="0"/>
              <a:pPr/>
              <a:t>2020/1/17</a:t>
            </a:fld>
            <a:endParaRPr lang="zh-CN" altLang="en-US"/>
          </a:p>
        </p:txBody>
      </p:sp>
      <p:sp>
        <p:nvSpPr>
          <p:cNvPr id="4" name="页脚占位符 3"/>
          <p:cNvSpPr>
            <a:spLocks noGrp="1"/>
          </p:cNvSpPr>
          <p:nvPr>
            <p:ph type="ftr" sz="quarter" idx="2"/>
          </p:nvPr>
        </p:nvSpPr>
        <p:spPr>
          <a:xfrm>
            <a:off x="0" y="9286845"/>
            <a:ext cx="2880307" cy="488871"/>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765018" y="9286845"/>
            <a:ext cx="2880307" cy="488871"/>
          </a:xfrm>
          <a:prstGeom prst="rect">
            <a:avLst/>
          </a:prstGeom>
        </p:spPr>
        <p:txBody>
          <a:bodyPr vert="horz" lIns="91440" tIns="45720" rIns="91440" bIns="45720" rtlCol="0" anchor="b"/>
          <a:lstStyle>
            <a:lvl1pPr algn="r">
              <a:defRPr sz="1200"/>
            </a:lvl1pPr>
          </a:lstStyle>
          <a:p>
            <a:fld id="{90940602-FF9B-4268-B0BE-42CCB0766317}" type="slidenum">
              <a:rPr lang="zh-CN" altLang="en-US" smtClean="0"/>
              <a:pPr/>
              <a:t>‹#›</a:t>
            </a:fld>
            <a:endParaRPr lang="zh-CN" altLang="en-US"/>
          </a:p>
        </p:txBody>
      </p:sp>
    </p:spTree>
    <p:extLst>
      <p:ext uri="{BB962C8B-B14F-4D97-AF65-F5344CB8AC3E}">
        <p14:creationId xmlns:p14="http://schemas.microsoft.com/office/powerpoint/2010/main" val="2699263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0307" cy="48887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765018" y="0"/>
            <a:ext cx="2880307" cy="488871"/>
          </a:xfrm>
          <a:prstGeom prst="rect">
            <a:avLst/>
          </a:prstGeom>
        </p:spPr>
        <p:txBody>
          <a:bodyPr vert="horz" lIns="91440" tIns="45720" rIns="91440" bIns="45720" rtlCol="0"/>
          <a:lstStyle>
            <a:lvl1pPr algn="r">
              <a:defRPr sz="1200"/>
            </a:lvl1pPr>
          </a:lstStyle>
          <a:p>
            <a:fld id="{6FE576BE-8403-488A-B69B-7C0B62681D5D}" type="datetimeFigureOut">
              <a:rPr lang="zh-CN" altLang="en-US" smtClean="0"/>
              <a:pPr/>
              <a:t>2020/1/17</a:t>
            </a:fld>
            <a:endParaRPr lang="zh-CN" altLang="en-US"/>
          </a:p>
        </p:txBody>
      </p:sp>
      <p:sp>
        <p:nvSpPr>
          <p:cNvPr id="4" name="幻灯片图像占位符 3"/>
          <p:cNvSpPr>
            <a:spLocks noGrp="1" noRot="1" noChangeAspect="1"/>
          </p:cNvSpPr>
          <p:nvPr>
            <p:ph type="sldImg" idx="2"/>
          </p:nvPr>
        </p:nvSpPr>
        <p:spPr>
          <a:xfrm>
            <a:off x="879475" y="733425"/>
            <a:ext cx="4887913" cy="36671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64687" y="4644271"/>
            <a:ext cx="5317490" cy="439983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286845"/>
            <a:ext cx="2880307" cy="48887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765018" y="9286845"/>
            <a:ext cx="2880307" cy="488871"/>
          </a:xfrm>
          <a:prstGeom prst="rect">
            <a:avLst/>
          </a:prstGeom>
        </p:spPr>
        <p:txBody>
          <a:bodyPr vert="horz" lIns="91440" tIns="45720" rIns="91440" bIns="45720" rtlCol="0" anchor="b"/>
          <a:lstStyle>
            <a:lvl1pPr algn="r">
              <a:defRPr sz="1200"/>
            </a:lvl1pPr>
          </a:lstStyle>
          <a:p>
            <a:fld id="{635C695F-7546-44E8-812E-B26F04884A74}" type="slidenum">
              <a:rPr lang="zh-CN" altLang="en-US" smtClean="0"/>
              <a:pPr/>
              <a:t>‹#›</a:t>
            </a:fld>
            <a:endParaRPr lang="zh-CN" altLang="en-US"/>
          </a:p>
        </p:txBody>
      </p:sp>
    </p:spTree>
    <p:extLst>
      <p:ext uri="{BB962C8B-B14F-4D97-AF65-F5344CB8AC3E}">
        <p14:creationId xmlns:p14="http://schemas.microsoft.com/office/powerpoint/2010/main" val="340757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35C695F-7546-44E8-812E-B26F04884A74}" type="slidenum">
              <a:rPr lang="zh-CN" altLang="en-US" smtClean="0"/>
              <a:pPr/>
              <a:t>39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tart">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screen"/>
          <a:stretch>
            <a:fillRect/>
          </a:stretch>
        </p:blipFill>
        <p:spPr>
          <a:xfrm>
            <a:off x="-1" y="4497750"/>
            <a:ext cx="9144001" cy="2660432"/>
          </a:xfrm>
          <a:prstGeom prst="rect">
            <a:avLst/>
          </a:prstGeom>
        </p:spPr>
      </p:pic>
      <p:sp>
        <p:nvSpPr>
          <p:cNvPr id="2" name="Titel 1"/>
          <p:cNvSpPr>
            <a:spLocks noGrp="1"/>
          </p:cNvSpPr>
          <p:nvPr>
            <p:ph type="title"/>
          </p:nvPr>
        </p:nvSpPr>
        <p:spPr>
          <a:xfrm>
            <a:off x="771123" y="1860699"/>
            <a:ext cx="7601754" cy="2274055"/>
          </a:xfrm>
          <a:prstGeom prst="rect">
            <a:avLst/>
          </a:prstGeom>
          <a:noFill/>
          <a:ln>
            <a:noFill/>
          </a:ln>
        </p:spPr>
        <p:txBody>
          <a:bodyPr vert="horz" wrap="square" lIns="504000" tIns="514800" rIns="504000" bIns="514800" anchor="ctr" anchorCtr="0"/>
          <a:lstStyle>
            <a:lvl1pPr algn="ctr">
              <a:defRPr sz="4000" b="1" i="0" baseline="0">
                <a:solidFill>
                  <a:srgbClr val="236192"/>
                </a:solidFill>
                <a:latin typeface="Arial" pitchFamily="34" charset="0"/>
                <a:cs typeface="Arial" pitchFamily="34" charset="0"/>
              </a:defRPr>
            </a:lvl1pPr>
          </a:lstStyle>
          <a:p>
            <a:r>
              <a:rPr lang="nl-NL" dirty="0" smtClean="0"/>
              <a:t>Klik om de stijl te bewerken</a:t>
            </a:r>
            <a:endParaRPr lang="nl-NL" dirty="0"/>
          </a:p>
        </p:txBody>
      </p:sp>
      <p:sp>
        <p:nvSpPr>
          <p:cNvPr id="7" name="Rechthoek 6"/>
          <p:cNvSpPr/>
          <p:nvPr/>
        </p:nvSpPr>
        <p:spPr>
          <a:xfrm>
            <a:off x="0" y="6662801"/>
            <a:ext cx="9143999" cy="195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dirty="0">
              <a:solidFill>
                <a:srgbClr val="236192"/>
              </a:solidFill>
              <a:latin typeface="Arial" pitchFamily="34" charset="0"/>
            </a:endParaRPr>
          </a:p>
        </p:txBody>
      </p:sp>
      <p:pic>
        <p:nvPicPr>
          <p:cNvPr id="11" name="Afbeelding 10" descr="ZINGA_LOGO_RGB.jpg"/>
          <p:cNvPicPr>
            <a:picLocks noChangeAspect="1"/>
          </p:cNvPicPr>
          <p:nvPr/>
        </p:nvPicPr>
        <p:blipFill>
          <a:blip r:embed="rId3" cstate="screen"/>
          <a:stretch>
            <a:fillRect/>
          </a:stretch>
        </p:blipFill>
        <p:spPr>
          <a:xfrm>
            <a:off x="771123" y="-2"/>
            <a:ext cx="1592650" cy="1860699"/>
          </a:xfrm>
          <a:prstGeom prst="rect">
            <a:avLst/>
          </a:prstGeom>
        </p:spPr>
      </p:pic>
      <p:sp>
        <p:nvSpPr>
          <p:cNvPr id="17" name="Tekstvak 16"/>
          <p:cNvSpPr txBox="1"/>
          <p:nvPr/>
        </p:nvSpPr>
        <p:spPr>
          <a:xfrm>
            <a:off x="3426691" y="4125518"/>
            <a:ext cx="2401465" cy="369332"/>
          </a:xfrm>
          <a:prstGeom prst="rect">
            <a:avLst/>
          </a:prstGeom>
        </p:spPr>
        <p:txBody>
          <a:bodyPr vert="horz" wrap="square" rtlCol="0">
            <a:spAutoFit/>
          </a:bodyPr>
          <a:lstStyle/>
          <a:p>
            <a:pPr algn="ctr"/>
            <a:r>
              <a:rPr lang="nl-BE" sz="1800" dirty="0" err="1" smtClean="0">
                <a:solidFill>
                  <a:srgbClr val="236192"/>
                </a:solidFill>
                <a:latin typeface="Arial" pitchFamily="34" charset="0"/>
                <a:cs typeface="Arial" pitchFamily="34" charset="0"/>
              </a:rPr>
              <a:t>www.zinga.eu</a:t>
            </a:r>
            <a:endParaRPr lang="nl-BE" sz="1800" dirty="0" smtClean="0">
              <a:solidFill>
                <a:srgbClr val="236192"/>
              </a:solidFill>
              <a:latin typeface="Arial" pitchFamily="34" charset="0"/>
              <a:cs typeface="Arial" pitchFamily="34" charset="0"/>
            </a:endParaRPr>
          </a:p>
        </p:txBody>
      </p:sp>
    </p:spTree>
    <p:extLst>
      <p:ext uri="{BB962C8B-B14F-4D97-AF65-F5344CB8AC3E}">
        <p14:creationId xmlns:p14="http://schemas.microsoft.com/office/powerpoint/2010/main" val="52760684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el">
    <p:spTree>
      <p:nvGrpSpPr>
        <p:cNvPr id="1" name=""/>
        <p:cNvGrpSpPr/>
        <p:nvPr/>
      </p:nvGrpSpPr>
      <p:grpSpPr>
        <a:xfrm>
          <a:off x="0" y="0"/>
          <a:ext cx="0" cy="0"/>
          <a:chOff x="0" y="0"/>
          <a:chExt cx="0" cy="0"/>
        </a:xfrm>
      </p:grpSpPr>
      <p:sp>
        <p:nvSpPr>
          <p:cNvPr id="11" name="Titel 1"/>
          <p:cNvSpPr>
            <a:spLocks noGrp="1"/>
          </p:cNvSpPr>
          <p:nvPr>
            <p:ph type="title"/>
          </p:nvPr>
        </p:nvSpPr>
        <p:spPr>
          <a:xfrm>
            <a:off x="771122" y="2986274"/>
            <a:ext cx="7834995" cy="452156"/>
          </a:xfrm>
          <a:prstGeom prst="rect">
            <a:avLst/>
          </a:prstGeom>
        </p:spPr>
        <p:txBody>
          <a:bodyPr vert="horz" wrap="square" lIns="0" tIns="0" rIns="0" bIns="0" anchor="ctr" anchorCtr="0"/>
          <a:lstStyle>
            <a:lvl1pPr algn="ctr">
              <a:defRPr sz="3600" b="1" i="0" baseline="0">
                <a:solidFill>
                  <a:srgbClr val="236192"/>
                </a:solidFill>
                <a:latin typeface="Arial" pitchFamily="34" charset="0"/>
                <a:cs typeface="Arial" pitchFamily="34" charset="0"/>
              </a:defRPr>
            </a:lvl1pPr>
          </a:lstStyle>
          <a:p>
            <a:r>
              <a:rPr lang="nl-NL" dirty="0" smtClean="0"/>
              <a:t>Klik om de stijl te bewerken</a:t>
            </a:r>
            <a:endParaRPr lang="nl-NL" dirty="0"/>
          </a:p>
        </p:txBody>
      </p:sp>
      <p:sp>
        <p:nvSpPr>
          <p:cNvPr id="14" name="Tijdelijke aanduiding voor tekst 13"/>
          <p:cNvSpPr>
            <a:spLocks noGrp="1"/>
          </p:cNvSpPr>
          <p:nvPr>
            <p:ph type="body" sz="quarter" idx="10" hasCustomPrompt="1"/>
          </p:nvPr>
        </p:nvSpPr>
        <p:spPr>
          <a:xfrm>
            <a:off x="771122" y="3438431"/>
            <a:ext cx="7834996" cy="524530"/>
          </a:xfrm>
          <a:prstGeom prst="rect">
            <a:avLst/>
          </a:prstGeom>
        </p:spPr>
        <p:txBody>
          <a:bodyPr vert="horz" lIns="0" tIns="187200" rIns="0" bIns="0"/>
          <a:lstStyle>
            <a:lvl1pPr marL="0" indent="0" algn="ctr">
              <a:buNone/>
              <a:defRPr sz="3200">
                <a:solidFill>
                  <a:srgbClr val="236192"/>
                </a:solidFill>
                <a:latin typeface="Arial" pitchFamily="34" charset="0"/>
                <a:cs typeface="Arial" pitchFamily="34" charset="0"/>
              </a:defRPr>
            </a:lvl1pPr>
          </a:lstStyle>
          <a:p>
            <a:r>
              <a:rPr lang="nl-BE" sz="2400" b="0" i="0" dirty="0" smtClean="0"/>
              <a:t>Titelstijl van model bewerken</a:t>
            </a:r>
            <a:endParaRPr lang="nl-NL" sz="2400" b="0" i="0" dirty="0"/>
          </a:p>
        </p:txBody>
      </p:sp>
      <p:sp>
        <p:nvSpPr>
          <p:cNvPr id="8" name="Rechthoek 7"/>
          <p:cNvSpPr/>
          <p:nvPr/>
        </p:nvSpPr>
        <p:spPr>
          <a:xfrm>
            <a:off x="0" y="6662801"/>
            <a:ext cx="9143999" cy="195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dirty="0">
              <a:solidFill>
                <a:srgbClr val="236192"/>
              </a:solidFill>
              <a:latin typeface="Arial" pitchFamily="34" charset="0"/>
            </a:endParaRPr>
          </a:p>
        </p:txBody>
      </p:sp>
      <p:pic>
        <p:nvPicPr>
          <p:cNvPr id="7" name="Afbeelding 6" descr="ZINGA_LOGO_RGB.jpg"/>
          <p:cNvPicPr>
            <a:picLocks noChangeAspect="1"/>
          </p:cNvPicPr>
          <p:nvPr/>
        </p:nvPicPr>
        <p:blipFill>
          <a:blip r:embed="rId2" cstate="screen"/>
          <a:stretch>
            <a:fillRect/>
          </a:stretch>
        </p:blipFill>
        <p:spPr>
          <a:xfrm>
            <a:off x="785786" y="0"/>
            <a:ext cx="1592650" cy="1860699"/>
          </a:xfrm>
          <a:prstGeom prst="rect">
            <a:avLst/>
          </a:prstGeom>
        </p:spPr>
      </p:pic>
    </p:spTree>
    <p:extLst>
      <p:ext uri="{BB962C8B-B14F-4D97-AF65-F5344CB8AC3E}">
        <p14:creationId xmlns:p14="http://schemas.microsoft.com/office/powerpoint/2010/main" val="355725991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bject">
    <p:spTree>
      <p:nvGrpSpPr>
        <p:cNvPr id="1" name=""/>
        <p:cNvGrpSpPr/>
        <p:nvPr/>
      </p:nvGrpSpPr>
      <p:grpSpPr>
        <a:xfrm>
          <a:off x="0" y="0"/>
          <a:ext cx="0" cy="0"/>
          <a:chOff x="0" y="0"/>
          <a:chExt cx="0" cy="0"/>
        </a:xfrm>
      </p:grpSpPr>
      <p:sp>
        <p:nvSpPr>
          <p:cNvPr id="13" name="Titel 1"/>
          <p:cNvSpPr txBox="1">
            <a:spLocks/>
          </p:cNvSpPr>
          <p:nvPr/>
        </p:nvSpPr>
        <p:spPr>
          <a:xfrm>
            <a:off x="283882" y="6193118"/>
            <a:ext cx="8579224" cy="664882"/>
          </a:xfrm>
          <a:prstGeom prst="rect">
            <a:avLst/>
          </a:prstGeom>
        </p:spPr>
        <p:txBody>
          <a:bodyPr vert="horz" wrap="square" lIns="0" tIns="0" rIns="0" bIns="0" anchor="ctr" anchorCtr="0">
            <a:noAutofit/>
          </a:bodyPr>
          <a:lstStyle>
            <a:lvl1pPr algn="l" defTabSz="457200" rtl="0" eaLnBrk="1" latinLnBrk="0" hangingPunct="1">
              <a:spcBef>
                <a:spcPct val="0"/>
              </a:spcBef>
              <a:buNone/>
              <a:defRPr sz="3600" b="1" i="0" kern="1200" baseline="0">
                <a:solidFill>
                  <a:schemeClr val="bg1"/>
                </a:solidFill>
                <a:latin typeface="Helvetica"/>
                <a:ea typeface="+mj-ea"/>
                <a:cs typeface="+mj-cs"/>
              </a:defRPr>
            </a:lvl1pPr>
          </a:lstStyle>
          <a:p>
            <a:pPr algn="r"/>
            <a:r>
              <a:rPr lang="nl-BE" sz="600" dirty="0" smtClean="0">
                <a:latin typeface="Arial" pitchFamily="34" charset="0"/>
              </a:rPr>
              <a:t>connecting</a:t>
            </a:r>
          </a:p>
          <a:p>
            <a:pPr algn="r"/>
            <a:r>
              <a:rPr lang="nl-BE" sz="600" kern="1200" dirty="0" smtClean="0">
                <a:latin typeface="Arial" pitchFamily="34" charset="0"/>
              </a:rPr>
              <a:t>the</a:t>
            </a:r>
            <a:r>
              <a:rPr lang="nl-BE" sz="600" dirty="0" smtClean="0">
                <a:latin typeface="Arial" pitchFamily="34" charset="0"/>
              </a:rPr>
              <a:t> dots in</a:t>
            </a:r>
          </a:p>
          <a:p>
            <a:pPr algn="r"/>
            <a:r>
              <a:rPr lang="nl-BE" sz="600" dirty="0" smtClean="0">
                <a:latin typeface="Arial" pitchFamily="34" charset="0"/>
              </a:rPr>
              <a:t>software</a:t>
            </a:r>
          </a:p>
          <a:p>
            <a:pPr algn="r"/>
            <a:r>
              <a:rPr lang="nl-BE" sz="600" dirty="0" smtClean="0">
                <a:latin typeface="Arial" pitchFamily="34" charset="0"/>
              </a:rPr>
              <a:t>development</a:t>
            </a:r>
            <a:endParaRPr lang="nl-NL" sz="600" dirty="0">
              <a:latin typeface="Arial" pitchFamily="34" charset="0"/>
            </a:endParaRPr>
          </a:p>
        </p:txBody>
      </p:sp>
      <p:pic>
        <p:nvPicPr>
          <p:cNvPr id="7" name="Afbeelding 6" descr="Aginco_logo_neg_white.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8966" y="6314610"/>
            <a:ext cx="1160681" cy="416386"/>
          </a:xfrm>
          <a:prstGeom prst="rect">
            <a:avLst/>
          </a:prstGeom>
        </p:spPr>
      </p:pic>
      <p:sp>
        <p:nvSpPr>
          <p:cNvPr id="10" name="Rechthoek 9"/>
          <p:cNvSpPr/>
          <p:nvPr/>
        </p:nvSpPr>
        <p:spPr>
          <a:xfrm>
            <a:off x="0" y="6357958"/>
            <a:ext cx="9143999" cy="5000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r>
              <a:rPr lang="en-US" altLang="zh-CN" sz="2000" b="1" kern="1200" baseline="0" dirty="0" smtClean="0">
                <a:solidFill>
                  <a:schemeClr val="lt1"/>
                </a:solidFill>
                <a:latin typeface="+mn-lt"/>
                <a:ea typeface="+mn-ea"/>
                <a:cs typeface="+mn-cs"/>
              </a:rPr>
              <a:t>Film </a:t>
            </a:r>
            <a:r>
              <a:rPr lang="en-US" altLang="zh-CN" sz="2000" b="1" kern="1200" baseline="0" dirty="0" err="1" smtClean="0">
                <a:solidFill>
                  <a:schemeClr val="lt1"/>
                </a:solidFill>
                <a:latin typeface="+mn-lt"/>
                <a:ea typeface="+mn-ea"/>
                <a:cs typeface="+mn-cs"/>
              </a:rPr>
              <a:t>galvanising</a:t>
            </a:r>
            <a:r>
              <a:rPr lang="en-US" altLang="zh-CN" sz="2000" b="1" kern="1200" baseline="0" dirty="0" smtClean="0">
                <a:solidFill>
                  <a:schemeClr val="lt1"/>
                </a:solidFill>
                <a:latin typeface="+mn-lt"/>
                <a:ea typeface="+mn-ea"/>
                <a:cs typeface="+mn-cs"/>
              </a:rPr>
              <a:t> system - Total corrosion solutions</a:t>
            </a:r>
            <a:endParaRPr lang="nl-NL" sz="2000" dirty="0">
              <a:solidFill>
                <a:schemeClr val="bg1"/>
              </a:solidFill>
              <a:latin typeface="Arial" pitchFamily="34" charset="0"/>
            </a:endParaRPr>
          </a:p>
        </p:txBody>
      </p:sp>
      <p:pic>
        <p:nvPicPr>
          <p:cNvPr id="11" name="Afbeelding 6" descr="ZINGA_LOGO_RGB.jpg"/>
          <p:cNvPicPr>
            <a:picLocks noChangeAspect="1"/>
          </p:cNvPicPr>
          <p:nvPr userDrawn="1"/>
        </p:nvPicPr>
        <p:blipFill>
          <a:blip r:embed="rId3" cstate="screen"/>
          <a:stretch>
            <a:fillRect/>
          </a:stretch>
        </p:blipFill>
        <p:spPr>
          <a:xfrm>
            <a:off x="785786" y="0"/>
            <a:ext cx="1592650" cy="1860699"/>
          </a:xfrm>
          <a:prstGeom prst="rect">
            <a:avLst/>
          </a:prstGeom>
        </p:spPr>
      </p:pic>
    </p:spTree>
    <p:extLst>
      <p:ext uri="{BB962C8B-B14F-4D97-AF65-F5344CB8AC3E}">
        <p14:creationId xmlns:p14="http://schemas.microsoft.com/office/powerpoint/2010/main" val="211160418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nd">
    <p:spTree>
      <p:nvGrpSpPr>
        <p:cNvPr id="1" name=""/>
        <p:cNvGrpSpPr/>
        <p:nvPr/>
      </p:nvGrpSpPr>
      <p:grpSpPr>
        <a:xfrm>
          <a:off x="0" y="0"/>
          <a:ext cx="0" cy="0"/>
          <a:chOff x="0" y="0"/>
          <a:chExt cx="0" cy="0"/>
        </a:xfrm>
      </p:grpSpPr>
      <p:pic>
        <p:nvPicPr>
          <p:cNvPr id="12" name="Afbeelding 11"/>
          <p:cNvPicPr>
            <a:picLocks noChangeAspect="1"/>
          </p:cNvPicPr>
          <p:nvPr/>
        </p:nvPicPr>
        <p:blipFill>
          <a:blip r:embed="rId2" cstate="screen"/>
          <a:stretch>
            <a:fillRect/>
          </a:stretch>
        </p:blipFill>
        <p:spPr>
          <a:xfrm>
            <a:off x="-1" y="4506986"/>
            <a:ext cx="9144001" cy="2528047"/>
          </a:xfrm>
          <a:prstGeom prst="rect">
            <a:avLst/>
          </a:prstGeom>
        </p:spPr>
      </p:pic>
      <p:sp>
        <p:nvSpPr>
          <p:cNvPr id="5" name="Rechthoek 4"/>
          <p:cNvSpPr/>
          <p:nvPr/>
        </p:nvSpPr>
        <p:spPr>
          <a:xfrm>
            <a:off x="0" y="6662801"/>
            <a:ext cx="9143999" cy="195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dirty="0">
              <a:solidFill>
                <a:srgbClr val="236192"/>
              </a:solidFill>
              <a:latin typeface="Arial" pitchFamily="34" charset="0"/>
            </a:endParaRPr>
          </a:p>
        </p:txBody>
      </p:sp>
      <p:sp>
        <p:nvSpPr>
          <p:cNvPr id="14" name="Titel 1"/>
          <p:cNvSpPr>
            <a:spLocks noGrp="1"/>
          </p:cNvSpPr>
          <p:nvPr>
            <p:ph type="title" hasCustomPrompt="1"/>
          </p:nvPr>
        </p:nvSpPr>
        <p:spPr>
          <a:xfrm>
            <a:off x="771123" y="1860699"/>
            <a:ext cx="7601754" cy="2274055"/>
          </a:xfrm>
          <a:prstGeom prst="rect">
            <a:avLst/>
          </a:prstGeom>
          <a:noFill/>
          <a:ln>
            <a:noFill/>
          </a:ln>
        </p:spPr>
        <p:txBody>
          <a:bodyPr vert="horz" wrap="square" lIns="504000" tIns="514800" rIns="504000" bIns="514800" anchor="ctr" anchorCtr="0"/>
          <a:lstStyle>
            <a:lvl1pPr algn="ctr">
              <a:defRPr sz="4000" b="1" i="0" baseline="0">
                <a:solidFill>
                  <a:srgbClr val="236192"/>
                </a:solidFill>
                <a:latin typeface="Arial" pitchFamily="34" charset="0"/>
                <a:cs typeface="Arial" pitchFamily="34" charset="0"/>
              </a:defRPr>
            </a:lvl1pPr>
          </a:lstStyle>
          <a:p>
            <a:r>
              <a:rPr lang="nl-BE" dirty="0" smtClean="0"/>
              <a:t>Thank you</a:t>
            </a:r>
            <a:endParaRPr lang="nl-NL" dirty="0"/>
          </a:p>
        </p:txBody>
      </p:sp>
      <p:pic>
        <p:nvPicPr>
          <p:cNvPr id="6" name="Afbeelding 5" descr="ZINGA_LOGO_RGB.jpg"/>
          <p:cNvPicPr>
            <a:picLocks noChangeAspect="1"/>
          </p:cNvPicPr>
          <p:nvPr/>
        </p:nvPicPr>
        <p:blipFill>
          <a:blip r:embed="rId3" cstate="screen"/>
          <a:stretch>
            <a:fillRect/>
          </a:stretch>
        </p:blipFill>
        <p:spPr>
          <a:xfrm>
            <a:off x="771123" y="-2"/>
            <a:ext cx="1592650" cy="1860699"/>
          </a:xfrm>
          <a:prstGeom prst="rect">
            <a:avLst/>
          </a:prstGeom>
        </p:spPr>
      </p:pic>
    </p:spTree>
    <p:extLst>
      <p:ext uri="{BB962C8B-B14F-4D97-AF65-F5344CB8AC3E}">
        <p14:creationId xmlns:p14="http://schemas.microsoft.com/office/powerpoint/2010/main" val="298724743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2D83591-700A-4F45-977E-CFC114C1D836}" type="datetimeFigureOut">
              <a:rPr lang="zh-CN" altLang="en-US" smtClean="0"/>
              <a:pPr/>
              <a:t>2020/1/17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9F5182-E929-4DDF-8ACB-EB80E076B84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83591-700A-4F45-977E-CFC114C1D836}" type="datetimeFigureOut">
              <a:rPr lang="zh-CN" altLang="en-US" smtClean="0"/>
              <a:pPr/>
              <a:t>2020/1/17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F5182-E929-4DDF-8ACB-EB80E076B84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http://img1.mydrivers.com/img/20151101/d30d764b64c448baa56382ef849eb7c9.jpg" TargetMode="External"/><Relationship Id="rId2" Type="http://schemas.openxmlformats.org/officeDocument/2006/relationships/image" Target="../media/image48.gif"/><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6204062"/>
            <a:ext cx="9144000" cy="681322"/>
          </a:xfrm>
          <a:prstGeom prst="rect">
            <a:avLst/>
          </a:prstGeom>
          <a:noFill/>
          <a:ln w="9525">
            <a:noFill/>
            <a:miter lim="800000"/>
            <a:headEnd/>
            <a:tailEnd/>
          </a:ln>
        </p:spPr>
      </p:pic>
      <p:sp>
        <p:nvSpPr>
          <p:cNvPr id="8" name="文本占位符 7"/>
          <p:cNvSpPr>
            <a:spLocks noGrp="1"/>
          </p:cNvSpPr>
          <p:nvPr>
            <p:ph type="body" sz="quarter" idx="10"/>
          </p:nvPr>
        </p:nvSpPr>
        <p:spPr>
          <a:xfrm>
            <a:off x="827584" y="2060848"/>
            <a:ext cx="7834996" cy="714380"/>
          </a:xfrm>
        </p:spPr>
        <p:txBody>
          <a:bodyPr>
            <a:noAutofit/>
          </a:bodyPr>
          <a:lstStyle/>
          <a:p>
            <a:r>
              <a:rPr lang="en-US" altLang="zh-CN" sz="3600" b="1" dirty="0" smtClean="0"/>
              <a:t>Application of </a:t>
            </a:r>
            <a:r>
              <a:rPr lang="nl-BE" altLang="zh-CN" sz="3600" b="1" dirty="0" smtClean="0"/>
              <a:t>ZINGA Film Galvanising </a:t>
            </a:r>
            <a:r>
              <a:rPr lang="en-US" altLang="zh-CN" sz="3600" b="1" dirty="0"/>
              <a:t>O</a:t>
            </a:r>
            <a:r>
              <a:rPr lang="en-US" altLang="zh-CN" sz="3600" b="1" dirty="0" smtClean="0"/>
              <a:t>n Railway Transport</a:t>
            </a:r>
            <a:endParaRPr lang="zh-CN" altLang="en-US" sz="3600" dirty="0"/>
          </a:p>
        </p:txBody>
      </p:sp>
      <p:sp>
        <p:nvSpPr>
          <p:cNvPr id="9" name="文本占位符 7"/>
          <p:cNvSpPr txBox="1">
            <a:spLocks/>
          </p:cNvSpPr>
          <p:nvPr/>
        </p:nvSpPr>
        <p:spPr>
          <a:xfrm>
            <a:off x="2699792" y="3645024"/>
            <a:ext cx="4143404" cy="571504"/>
          </a:xfrm>
          <a:prstGeom prst="rect">
            <a:avLst/>
          </a:prstGeom>
        </p:spPr>
        <p:txBody>
          <a:bodyPr vert="horz" lIns="0" tIns="187200" rIns="0" bIns="0" rtlCol="0">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altLang="zh-CN" sz="3200" dirty="0" smtClean="0">
                <a:solidFill>
                  <a:srgbClr val="236192"/>
                </a:solidFill>
                <a:latin typeface="Arial" pitchFamily="34" charset="0"/>
                <a:cs typeface="Arial" pitchFamily="34" charset="0"/>
              </a:rPr>
              <a:t>www.zinga.eu      </a:t>
            </a:r>
            <a:r>
              <a:rPr kumimoji="0" lang="en-US" altLang="zh-CN" sz="3200" b="0" i="0" u="none" strike="noStrike" kern="1200" cap="none" spc="0" normalizeH="0" noProof="0" dirty="0" smtClean="0">
                <a:ln>
                  <a:noFill/>
                </a:ln>
                <a:solidFill>
                  <a:srgbClr val="236192"/>
                </a:solidFill>
                <a:effectLst/>
                <a:uLnTx/>
                <a:uFillTx/>
                <a:latin typeface="Arial" pitchFamily="34" charset="0"/>
                <a:ea typeface="+mn-ea"/>
                <a:cs typeface="Arial" pitchFamily="34" charset="0"/>
              </a:rPr>
              <a:t>  www.zinga.cn</a:t>
            </a:r>
            <a:endParaRPr kumimoji="0" lang="zh-CN" altLang="en-US" sz="3200" b="0" i="0" u="none" strike="noStrike" kern="1200" cap="none" spc="0" normalizeH="0" baseline="0" noProof="0" dirty="0">
              <a:ln>
                <a:noFill/>
              </a:ln>
              <a:solidFill>
                <a:srgbClr val="236192"/>
              </a:solidFill>
              <a:effectLst/>
              <a:uLnTx/>
              <a:uFillTx/>
              <a:latin typeface="Arial" pitchFamily="34" charset="0"/>
              <a:ea typeface="+mn-ea"/>
              <a:cs typeface="Arial" pitchFamily="34" charset="0"/>
            </a:endParaRPr>
          </a:p>
        </p:txBody>
      </p:sp>
      <p:pic>
        <p:nvPicPr>
          <p:cNvPr id="3" name="Picture 2"/>
          <p:cNvPicPr>
            <a:picLocks noChangeAspect="1" noChangeArrowheads="1"/>
          </p:cNvPicPr>
          <p:nvPr/>
        </p:nvPicPr>
        <p:blipFill>
          <a:blip r:embed="rId3" cstate="print"/>
          <a:srcRect/>
          <a:stretch>
            <a:fillRect/>
          </a:stretch>
        </p:blipFill>
        <p:spPr bwMode="auto">
          <a:xfrm>
            <a:off x="0" y="4655946"/>
            <a:ext cx="2627784" cy="220205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829294" y="4653136"/>
            <a:ext cx="1405786" cy="220486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355976" y="4653136"/>
            <a:ext cx="4782171" cy="2204864"/>
          </a:xfrm>
          <a:prstGeom prst="rect">
            <a:avLst/>
          </a:prstGeom>
          <a:noFill/>
          <a:ln w="9525">
            <a:no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2428860" y="357166"/>
            <a:ext cx="6215106" cy="1500198"/>
          </a:xfrm>
          <a:prstGeom prst="rect">
            <a:avLst/>
          </a:prstGeom>
        </p:spPr>
        <p:txBody>
          <a:bodyPr/>
          <a:lstStyle/>
          <a:p>
            <a:pPr marL="342900" lvl="0" indent="-342900">
              <a:lnSpc>
                <a:spcPct val="140000"/>
              </a:lnSpc>
              <a:spcBef>
                <a:spcPct val="50000"/>
              </a:spcBef>
              <a:defRPr/>
            </a:pPr>
            <a:r>
              <a:rPr kumimoji="0" lang="zh-CN" altLang="en-US" sz="2800" b="1" i="0" u="none" strike="noStrike" kern="1200" cap="none" spc="0" normalizeH="0" baseline="0" noProof="0" dirty="0" smtClean="0">
                <a:ln>
                  <a:noFill/>
                </a:ln>
                <a:solidFill>
                  <a:schemeClr val="tx2"/>
                </a:solidFill>
                <a:effectLst/>
                <a:uLnTx/>
                <a:uFillTx/>
                <a:latin typeface="+mn-ea"/>
                <a:cs typeface="+mn-cs"/>
              </a:rPr>
              <a:t> </a:t>
            </a:r>
            <a:endParaRPr kumimoji="0" lang="zh-CN" altLang="en-US" sz="2800" i="0" u="none" strike="noStrike" kern="1200" cap="none" spc="0" normalizeH="0" baseline="0" noProof="0" dirty="0" smtClean="0">
              <a:ln>
                <a:noFill/>
              </a:ln>
              <a:solidFill>
                <a:schemeClr val="tx2"/>
              </a:solidFill>
              <a:effectLst/>
              <a:uLnTx/>
              <a:uFillTx/>
              <a:latin typeface="Arial" panose="020B0604020202020204" pitchFamily="34" charset="0"/>
              <a:cs typeface="Arial" panose="020B0604020202020204" pitchFamily="34" charset="0"/>
            </a:endParaRPr>
          </a:p>
        </p:txBody>
      </p:sp>
      <p:sp>
        <p:nvSpPr>
          <p:cNvPr id="5" name="Rectangle 5"/>
          <p:cNvSpPr>
            <a:spLocks noChangeArrowheads="1"/>
          </p:cNvSpPr>
          <p:nvPr/>
        </p:nvSpPr>
        <p:spPr bwMode="auto">
          <a:xfrm>
            <a:off x="432048" y="1988840"/>
            <a:ext cx="4355976" cy="4357719"/>
          </a:xfrm>
          <a:prstGeom prst="rect">
            <a:avLst/>
          </a:prstGeom>
          <a:noFill/>
          <a:ln w="9525">
            <a:noFill/>
            <a:miter lim="800000"/>
            <a:headEnd/>
            <a:tailEnd/>
          </a:ln>
        </p:spPr>
        <p:txBody>
          <a:bodyPr/>
          <a:lstStyle/>
          <a:p>
            <a:pPr marL="457200" indent="-457200" algn="just">
              <a:spcBef>
                <a:spcPct val="50000"/>
              </a:spcBef>
            </a:pPr>
            <a:r>
              <a:rPr kumimoji="1" lang="en-US" altLang="zh-CN" sz="2000" b="1" dirty="0">
                <a:latin typeface="+mn-ea"/>
              </a:rPr>
              <a:t> </a:t>
            </a:r>
            <a:r>
              <a:rPr kumimoji="1" lang="en-US" altLang="zh-CN" sz="2000" b="1" dirty="0" smtClean="0">
                <a:latin typeface="Arial" panose="020B0604020202020204" pitchFamily="34" charset="0"/>
                <a:cs typeface="Arial" panose="020B0604020202020204" pitchFamily="34" charset="0"/>
              </a:rPr>
              <a:t>ZINGA </a:t>
            </a:r>
          </a:p>
          <a:p>
            <a:pPr marL="457200" indent="-457200" algn="just">
              <a:spcBef>
                <a:spcPct val="50000"/>
              </a:spcBef>
            </a:pP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1. Zinc powder - refined by</a:t>
            </a:r>
            <a:endParaRPr kumimoji="1" lang="zh-CN" altLang="en-US" sz="2000" dirty="0">
              <a:latin typeface="Arial" panose="020B0604020202020204" pitchFamily="34" charset="0"/>
              <a:cs typeface="Arial" panose="020B0604020202020204" pitchFamily="34" charset="0"/>
            </a:endParaRPr>
          </a:p>
          <a:p>
            <a:pPr marL="457200" indent="-457200" algn="just"/>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atomization</a:t>
            </a:r>
            <a:endParaRPr kumimoji="1" lang="zh-CN" altLang="en-US" sz="2000" dirty="0">
              <a:latin typeface="Arial" panose="020B0604020202020204" pitchFamily="34" charset="0"/>
              <a:cs typeface="Arial" panose="020B0604020202020204" pitchFamily="34" charset="0"/>
            </a:endParaRPr>
          </a:p>
          <a:p>
            <a:pPr marL="457200" indent="-457200" algn="just"/>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a:cs typeface="Arial"/>
              </a:rPr>
              <a:t>ɸ </a:t>
            </a:r>
            <a:r>
              <a:rPr kumimoji="1" lang="zh-CN" altLang="en-US" sz="2000" dirty="0" smtClean="0">
                <a:latin typeface="Arial" panose="020B0604020202020204" pitchFamily="34" charset="0"/>
                <a:cs typeface="Arial" panose="020B0604020202020204" pitchFamily="34" charset="0"/>
              </a:rPr>
              <a:t>3－5 </a:t>
            </a:r>
            <a:r>
              <a:rPr kumimoji="1" lang="en-US" altLang="zh-CN" sz="2000" dirty="0" err="1" smtClean="0">
                <a:latin typeface="Arial" panose="020B0604020202020204" pitchFamily="34" charset="0"/>
                <a:cs typeface="Arial" panose="020B0604020202020204" pitchFamily="34" charset="0"/>
              </a:rPr>
              <a:t>μm</a:t>
            </a:r>
            <a:endParaRPr kumimoji="1" lang="en-US" altLang="zh-CN" sz="2000" dirty="0">
              <a:latin typeface="Arial" panose="020B0604020202020204" pitchFamily="34" charset="0"/>
              <a:cs typeface="Arial" panose="020B0604020202020204" pitchFamily="34" charset="0"/>
            </a:endParaRPr>
          </a:p>
          <a:p>
            <a:pPr marL="457200" indent="-457200" algn="just"/>
            <a:r>
              <a:rPr kumimoji="1" lang="en-US" altLang="zh-CN" sz="2000" dirty="0">
                <a:latin typeface="Arial" panose="020B0604020202020204" pitchFamily="34" charset="0"/>
                <a:cs typeface="Arial" panose="020B0604020202020204" pitchFamily="34" charset="0"/>
              </a:rPr>
              <a:t> </a:t>
            </a:r>
          </a:p>
          <a:p>
            <a:pPr marL="457200" indent="-457200" algn="just"/>
            <a:r>
              <a:rPr kumimoji="1" lang="zh-CN" altLang="en-US" sz="2000" dirty="0">
                <a:latin typeface="Arial" panose="020B0604020202020204" pitchFamily="34" charset="0"/>
                <a:cs typeface="Arial" panose="020B0604020202020204" pitchFamily="34" charset="0"/>
              </a:rPr>
              <a:t> </a:t>
            </a: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Zinc content in dry film </a:t>
            </a:r>
            <a:r>
              <a:rPr kumimoji="1" lang="zh-CN" altLang="en-US" sz="2000" dirty="0" smtClean="0">
                <a:latin typeface="Arial" panose="020B0604020202020204" pitchFamily="34" charset="0"/>
                <a:cs typeface="Arial" panose="020B0604020202020204" pitchFamily="34" charset="0"/>
              </a:rPr>
              <a:t>= 96</a:t>
            </a:r>
            <a:r>
              <a:rPr kumimoji="1" lang="zh-CN" altLang="en-US" sz="2000" dirty="0">
                <a:latin typeface="Arial" panose="020B0604020202020204" pitchFamily="34" charset="0"/>
                <a:cs typeface="Arial" panose="020B0604020202020204" pitchFamily="34" charset="0"/>
              </a:rPr>
              <a:t>％</a:t>
            </a:r>
          </a:p>
          <a:p>
            <a:pPr marL="457200" indent="-457200" algn="just"/>
            <a:r>
              <a:rPr kumimoji="1" lang="zh-CN" altLang="en-US" sz="2000" dirty="0" smtClean="0">
                <a:latin typeface="Arial" panose="020B0604020202020204" pitchFamily="34" charset="0"/>
                <a:cs typeface="Arial" panose="020B0604020202020204" pitchFamily="34" charset="0"/>
              </a:rPr>
              <a:t>   </a:t>
            </a:r>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Zinc powder purity </a:t>
            </a:r>
            <a:r>
              <a:rPr kumimoji="1" lang="zh-CN" altLang="en-US" sz="2000" dirty="0" smtClean="0">
                <a:latin typeface="Arial" panose="020B0604020202020204" pitchFamily="34" charset="0"/>
                <a:cs typeface="Arial" panose="020B0604020202020204" pitchFamily="34" charset="0"/>
              </a:rPr>
              <a:t>= 99.995</a:t>
            </a:r>
            <a:r>
              <a:rPr kumimoji="1" lang="en-US" altLang="zh-CN" sz="2000" dirty="0" smtClean="0">
                <a:latin typeface="Arial" panose="020B0604020202020204" pitchFamily="34" charset="0"/>
                <a:cs typeface="Arial" panose="020B0604020202020204" pitchFamily="34" charset="0"/>
              </a:rPr>
              <a:t>%</a:t>
            </a:r>
            <a:endParaRPr kumimoji="1" lang="zh-CN" altLang="en-US" sz="2000" dirty="0">
              <a:latin typeface="Arial" panose="020B0604020202020204" pitchFamily="34" charset="0"/>
              <a:cs typeface="Arial" panose="020B0604020202020204" pitchFamily="34" charset="0"/>
            </a:endParaRPr>
          </a:p>
          <a:p>
            <a:pPr marL="457200" indent="-457200"/>
            <a:r>
              <a:rPr kumimoji="1" lang="zh-CN" altLang="en-US" sz="2000" dirty="0" smtClean="0">
                <a:latin typeface="Arial" panose="020B0604020202020204" pitchFamily="34" charset="0"/>
                <a:cs typeface="Arial" panose="020B0604020202020204" pitchFamily="34" charset="0"/>
              </a:rPr>
              <a:t>      (</a:t>
            </a:r>
            <a:r>
              <a:rPr kumimoji="1" lang="en-US" altLang="zh-CN" sz="2000" dirty="0">
                <a:latin typeface="Arial" panose="020B0604020202020204" pitchFamily="34" charset="0"/>
                <a:cs typeface="Arial" panose="020B0604020202020204" pitchFamily="34" charset="0"/>
              </a:rPr>
              <a:t>n</a:t>
            </a:r>
            <a:r>
              <a:rPr kumimoji="1" lang="en-US" altLang="zh-CN" sz="2000" dirty="0" smtClean="0">
                <a:latin typeface="Arial" panose="020B0604020202020204" pitchFamily="34" charset="0"/>
                <a:cs typeface="Arial" panose="020B0604020202020204" pitchFamily="34" charset="0"/>
              </a:rPr>
              <a:t>o lead, cadmium or other heavy metals</a:t>
            </a:r>
            <a:r>
              <a:rPr kumimoji="1" lang="zh-CN" altLang="en-US" sz="2000" dirty="0" smtClean="0">
                <a:latin typeface="Arial" panose="020B0604020202020204" pitchFamily="34" charset="0"/>
                <a:cs typeface="Arial" panose="020B0604020202020204" pitchFamily="34" charset="0"/>
              </a:rPr>
              <a:t>）</a:t>
            </a:r>
            <a:endParaRPr kumimoji="1" lang="en-US" altLang="zh-CN" sz="2000" dirty="0" smtClean="0">
              <a:latin typeface="Arial" panose="020B0604020202020204" pitchFamily="34" charset="0"/>
              <a:cs typeface="Arial" panose="020B0604020202020204" pitchFamily="34" charset="0"/>
            </a:endParaRPr>
          </a:p>
          <a:p>
            <a:pPr marL="342900" indent="-342900">
              <a:spcBef>
                <a:spcPct val="50000"/>
              </a:spcBef>
            </a:pPr>
            <a:r>
              <a:rPr kumimoji="1" lang="zh-CN" altLang="en-US" sz="2000" dirty="0" smtClean="0">
                <a:latin typeface="Arial" panose="020B0604020202020204" pitchFamily="34" charset="0"/>
                <a:cs typeface="Arial" panose="020B0604020202020204" pitchFamily="34" charset="0"/>
              </a:rPr>
              <a:t>  2. </a:t>
            </a:r>
            <a:r>
              <a:rPr kumimoji="1" lang="en-US" altLang="zh-CN" sz="2000" dirty="0" smtClean="0">
                <a:latin typeface="Arial" panose="020B0604020202020204" pitchFamily="34" charset="0"/>
                <a:cs typeface="Arial" panose="020B0604020202020204" pitchFamily="34" charset="0"/>
              </a:rPr>
              <a:t>Neutral resin: conductive</a:t>
            </a:r>
            <a:r>
              <a:rPr kumimoji="1" lang="zh-CN" altLang="en-US" sz="2000" dirty="0" smtClean="0">
                <a:latin typeface="Arial" panose="020B0604020202020204" pitchFamily="34" charset="0"/>
                <a:cs typeface="Arial" panose="020B0604020202020204" pitchFamily="34" charset="0"/>
              </a:rPr>
              <a:t>               </a:t>
            </a:r>
          </a:p>
          <a:p>
            <a:pPr marL="342900" indent="-342900"/>
            <a:r>
              <a:rPr kumimoji="1" lang="zh-CN" altLang="en-US" sz="2000" dirty="0" smtClean="0">
                <a:latin typeface="Arial" panose="020B0604020202020204" pitchFamily="34" charset="0"/>
                <a:cs typeface="Arial" panose="020B0604020202020204" pitchFamily="34" charset="0"/>
              </a:rPr>
              <a:t>  3. </a:t>
            </a:r>
            <a:r>
              <a:rPr kumimoji="1" lang="en-US" altLang="zh-CN" sz="2000" dirty="0" smtClean="0">
                <a:latin typeface="Arial" panose="020B0604020202020204" pitchFamily="34" charset="0"/>
                <a:cs typeface="Arial" panose="020B0604020202020204" pitchFamily="34" charset="0"/>
              </a:rPr>
              <a:t>Aromatic solvent: naphtha; non-  </a:t>
            </a:r>
          </a:p>
          <a:p>
            <a:pPr marL="342900" indent="-342900"/>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toxic</a:t>
            </a:r>
            <a:endParaRPr kumimoji="1" lang="zh-CN" altLang="en-US" sz="2000" dirty="0">
              <a:latin typeface="Arial" panose="020B0604020202020204" pitchFamily="34" charset="0"/>
              <a:cs typeface="Arial" panose="020B0604020202020204" pitchFamily="34" charset="0"/>
            </a:endParaRPr>
          </a:p>
        </p:txBody>
      </p:sp>
      <p:sp>
        <p:nvSpPr>
          <p:cNvPr id="6" name="Rectangle 10"/>
          <p:cNvSpPr>
            <a:spLocks noChangeArrowheads="1"/>
          </p:cNvSpPr>
          <p:nvPr/>
        </p:nvSpPr>
        <p:spPr bwMode="auto">
          <a:xfrm>
            <a:off x="4548562" y="1988840"/>
            <a:ext cx="4595438" cy="4320480"/>
          </a:xfrm>
          <a:prstGeom prst="rect">
            <a:avLst/>
          </a:prstGeom>
          <a:noFill/>
          <a:ln w="9525">
            <a:noFill/>
            <a:miter lim="800000"/>
            <a:headEnd/>
            <a:tailEnd/>
          </a:ln>
        </p:spPr>
        <p:txBody>
          <a:bodyPr/>
          <a:lstStyle/>
          <a:p>
            <a:pPr marL="457200" indent="-457200">
              <a:spcBef>
                <a:spcPct val="50000"/>
              </a:spcBef>
            </a:pPr>
            <a:r>
              <a:rPr kumimoji="1" lang="zh-CN" altLang="en-US" b="1" dirty="0" smtClean="0">
                <a:latin typeface="+mn-ea"/>
              </a:rPr>
              <a:t>  </a:t>
            </a:r>
            <a:r>
              <a:rPr kumimoji="1" lang="en-US" altLang="zh-CN" b="1" dirty="0" smtClean="0">
                <a:latin typeface="Arial" panose="020B0604020202020204" pitchFamily="34" charset="0"/>
                <a:cs typeface="Arial" panose="020B0604020202020204" pitchFamily="34" charset="0"/>
              </a:rPr>
              <a:t> </a:t>
            </a:r>
            <a:r>
              <a:rPr kumimoji="1" lang="en-US" altLang="zh-CN" sz="2000" b="1" dirty="0">
                <a:latin typeface="Arial" panose="020B0604020202020204" pitchFamily="34" charset="0"/>
                <a:cs typeface="Arial" panose="020B0604020202020204" pitchFamily="34" charset="0"/>
              </a:rPr>
              <a:t>Z</a:t>
            </a:r>
            <a:r>
              <a:rPr kumimoji="1" lang="en-US" altLang="zh-CN" sz="2000" b="1" dirty="0" smtClean="0">
                <a:latin typeface="Arial" panose="020B0604020202020204" pitchFamily="34" charset="0"/>
                <a:cs typeface="Arial" panose="020B0604020202020204" pitchFamily="34" charset="0"/>
              </a:rPr>
              <a:t>inc Rich Paints</a:t>
            </a:r>
            <a:endParaRPr kumimoji="1" lang="zh-CN" altLang="en-US" sz="2000" b="1" dirty="0" smtClean="0">
              <a:latin typeface="Arial" panose="020B0604020202020204" pitchFamily="34" charset="0"/>
              <a:cs typeface="Arial" panose="020B0604020202020204" pitchFamily="34" charset="0"/>
            </a:endParaRPr>
          </a:p>
          <a:p>
            <a:pPr marL="457200" indent="-457200">
              <a:spcBef>
                <a:spcPct val="50000"/>
              </a:spcBef>
            </a:pP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1. Zinc powder - refined</a:t>
            </a:r>
            <a:endParaRPr kumimoji="1" lang="zh-CN" altLang="en-US" sz="2000" dirty="0">
              <a:latin typeface="Arial" panose="020B0604020202020204" pitchFamily="34" charset="0"/>
              <a:cs typeface="Arial" panose="020B0604020202020204" pitchFamily="34" charset="0"/>
            </a:endParaRPr>
          </a:p>
          <a:p>
            <a:pPr marL="457200" indent="-457200"/>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by distillation</a:t>
            </a:r>
            <a:endParaRPr kumimoji="1" lang="zh-CN" altLang="en-US" sz="2000" dirty="0">
              <a:latin typeface="Arial" panose="020B0604020202020204" pitchFamily="34" charset="0"/>
              <a:cs typeface="Arial" panose="020B0604020202020204" pitchFamily="34" charset="0"/>
            </a:endParaRPr>
          </a:p>
          <a:p>
            <a:pPr marL="457200" indent="-457200"/>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a:cs typeface="Arial"/>
              </a:rPr>
              <a:t>ɸ </a:t>
            </a:r>
            <a:r>
              <a:rPr kumimoji="1" lang="zh-CN" altLang="en-US" sz="2000" dirty="0" smtClean="0">
                <a:latin typeface="Arial" panose="020B0604020202020204" pitchFamily="34" charset="0"/>
                <a:cs typeface="Arial" panose="020B0604020202020204" pitchFamily="34" charset="0"/>
              </a:rPr>
              <a:t>12－15 </a:t>
            </a:r>
            <a:r>
              <a:rPr kumimoji="1" lang="en-US" altLang="zh-CN" sz="2000" dirty="0" err="1" smtClean="0">
                <a:latin typeface="Arial" panose="020B0604020202020204" pitchFamily="34" charset="0"/>
                <a:cs typeface="Arial" panose="020B0604020202020204" pitchFamily="34" charset="0"/>
              </a:rPr>
              <a:t>μm</a:t>
            </a:r>
            <a:endParaRPr kumimoji="1" lang="en-US" altLang="zh-CN" sz="2000" dirty="0">
              <a:latin typeface="Arial" panose="020B0604020202020204" pitchFamily="34" charset="0"/>
              <a:cs typeface="Arial" panose="020B0604020202020204" pitchFamily="34" charset="0"/>
            </a:endParaRPr>
          </a:p>
          <a:p>
            <a:pPr marL="457200" indent="-457200"/>
            <a:r>
              <a:rPr kumimoji="1" lang="en-US" altLang="zh-CN" sz="2000" dirty="0">
                <a:latin typeface="Arial" panose="020B0604020202020204" pitchFamily="34" charset="0"/>
                <a:cs typeface="Arial" panose="020B0604020202020204" pitchFamily="34" charset="0"/>
              </a:rPr>
              <a:t> </a:t>
            </a:r>
            <a:r>
              <a:rPr kumimoji="1" lang="zh-CN" altLang="en-US" sz="2000" dirty="0" smtClean="0">
                <a:latin typeface="Arial" panose="020B0604020202020204" pitchFamily="34" charset="0"/>
                <a:cs typeface="Arial" panose="020B0604020202020204" pitchFamily="34" charset="0"/>
              </a:rPr>
              <a:t>   </a:t>
            </a:r>
            <a:endParaRPr kumimoji="1" lang="en-US" altLang="zh-CN" sz="2000" dirty="0" smtClean="0">
              <a:latin typeface="Arial" panose="020B0604020202020204" pitchFamily="34" charset="0"/>
              <a:cs typeface="Arial" panose="020B0604020202020204" pitchFamily="34" charset="0"/>
            </a:endParaRPr>
          </a:p>
          <a:p>
            <a:pPr marL="457200" indent="-457200"/>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Zinc content in </a:t>
            </a:r>
            <a:r>
              <a:rPr kumimoji="1" lang="en-US" altLang="zh-CN" sz="2000" dirty="0">
                <a:latin typeface="Arial" panose="020B0604020202020204" pitchFamily="34" charset="0"/>
                <a:cs typeface="Arial" panose="020B0604020202020204" pitchFamily="34" charset="0"/>
              </a:rPr>
              <a:t>d</a:t>
            </a:r>
            <a:r>
              <a:rPr kumimoji="1" lang="en-US" altLang="zh-CN" sz="2000" dirty="0" smtClean="0">
                <a:latin typeface="Arial" panose="020B0604020202020204" pitchFamily="34" charset="0"/>
                <a:cs typeface="Arial" panose="020B0604020202020204" pitchFamily="34" charset="0"/>
              </a:rPr>
              <a:t>ry film </a:t>
            </a:r>
            <a:r>
              <a:rPr kumimoji="1" lang="zh-CN" altLang="en-US" sz="2000" dirty="0" smtClean="0">
                <a:latin typeface="Arial" panose="020B0604020202020204" pitchFamily="34" charset="0"/>
                <a:cs typeface="Arial" panose="020B0604020202020204" pitchFamily="34" charset="0"/>
              </a:rPr>
              <a:t>= 70</a:t>
            </a:r>
            <a:r>
              <a:rPr kumimoji="1" lang="en-US" altLang="zh-CN" sz="2000" dirty="0" smtClean="0">
                <a:latin typeface="Arial" panose="020B0604020202020204" pitchFamily="34" charset="0"/>
                <a:cs typeface="Arial" panose="020B0604020202020204" pitchFamily="34" charset="0"/>
              </a:rPr>
              <a:t>-85</a:t>
            </a:r>
            <a:r>
              <a:rPr kumimoji="1" lang="zh-CN" altLang="en-US" sz="2000" dirty="0" smtClean="0">
                <a:latin typeface="Arial" panose="020B0604020202020204" pitchFamily="34" charset="0"/>
                <a:cs typeface="Arial" panose="020B0604020202020204" pitchFamily="34" charset="0"/>
              </a:rPr>
              <a:t>％</a:t>
            </a:r>
            <a:endParaRPr kumimoji="1" lang="zh-CN" altLang="en-US" sz="2000" dirty="0">
              <a:latin typeface="Arial" panose="020B0604020202020204" pitchFamily="34" charset="0"/>
              <a:cs typeface="Arial" panose="020B0604020202020204" pitchFamily="34" charset="0"/>
            </a:endParaRPr>
          </a:p>
          <a:p>
            <a:pPr marL="457200" indent="-457200"/>
            <a:r>
              <a:rPr kumimoji="1" lang="zh-CN" altLang="en-US" sz="2000" dirty="0" smtClean="0">
                <a:latin typeface="Arial" panose="020B0604020202020204" pitchFamily="34" charset="0"/>
                <a:cs typeface="Arial" panose="020B0604020202020204" pitchFamily="34" charset="0"/>
              </a:rPr>
              <a:t>    </a:t>
            </a:r>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Zinc powder purity </a:t>
            </a:r>
            <a:r>
              <a:rPr kumimoji="1" lang="zh-CN" altLang="en-US" sz="2000" dirty="0" smtClean="0">
                <a:latin typeface="Arial" panose="020B0604020202020204" pitchFamily="34" charset="0"/>
                <a:cs typeface="Arial" panose="020B0604020202020204" pitchFamily="34" charset="0"/>
              </a:rPr>
              <a:t>= 98</a:t>
            </a:r>
            <a:r>
              <a:rPr kumimoji="1" lang="zh-CN" altLang="en-US" sz="2000" dirty="0">
                <a:latin typeface="Arial" panose="020B0604020202020204" pitchFamily="34" charset="0"/>
                <a:cs typeface="Arial" panose="020B0604020202020204" pitchFamily="34" charset="0"/>
              </a:rPr>
              <a:t>％</a:t>
            </a:r>
          </a:p>
          <a:p>
            <a:pPr marL="457200" indent="-457200"/>
            <a:r>
              <a:rPr kumimoji="1" lang="zh-CN" altLang="en-US" sz="2000" dirty="0" smtClean="0">
                <a:latin typeface="Arial" panose="020B0604020202020204" pitchFamily="34" charset="0"/>
                <a:cs typeface="Arial" panose="020B0604020202020204" pitchFamily="34" charset="0"/>
              </a:rPr>
              <a:t>        (</a:t>
            </a:r>
            <a:r>
              <a:rPr kumimoji="1" lang="en-US" altLang="zh-CN" sz="2000" dirty="0">
                <a:latin typeface="Arial" panose="020B0604020202020204" pitchFamily="34" charset="0"/>
                <a:cs typeface="Arial" panose="020B0604020202020204" pitchFamily="34" charset="0"/>
              </a:rPr>
              <a:t>c</a:t>
            </a:r>
            <a:r>
              <a:rPr kumimoji="1" lang="en-US" altLang="zh-CN" sz="2000" dirty="0" smtClean="0">
                <a:latin typeface="Arial" panose="020B0604020202020204" pitchFamily="34" charset="0"/>
                <a:cs typeface="Arial" panose="020B0604020202020204" pitchFamily="34" charset="0"/>
              </a:rPr>
              <a:t>ontains heavy metals such as     </a:t>
            </a:r>
          </a:p>
          <a:p>
            <a:pPr marL="457200" indent="-457200"/>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lead </a:t>
            </a:r>
            <a:r>
              <a:rPr kumimoji="1" lang="en-US" altLang="zh-CN" sz="2000" dirty="0">
                <a:latin typeface="Arial" panose="020B0604020202020204" pitchFamily="34" charset="0"/>
                <a:cs typeface="Arial" panose="020B0604020202020204" pitchFamily="34" charset="0"/>
              </a:rPr>
              <a:t>&amp;</a:t>
            </a:r>
            <a:r>
              <a:rPr kumimoji="1" lang="en-US" altLang="zh-CN" sz="2000" dirty="0" smtClean="0">
                <a:latin typeface="Arial" panose="020B0604020202020204" pitchFamily="34" charset="0"/>
                <a:cs typeface="Arial" panose="020B0604020202020204" pitchFamily="34" charset="0"/>
              </a:rPr>
              <a:t> cadmium </a:t>
            </a:r>
            <a:r>
              <a:rPr kumimoji="1" lang="zh-CN" altLang="en-US" sz="2000" dirty="0" smtClean="0">
                <a:latin typeface="Arial" panose="020B0604020202020204" pitchFamily="34" charset="0"/>
                <a:cs typeface="Arial" panose="020B0604020202020204" pitchFamily="34" charset="0"/>
              </a:rPr>
              <a:t>）</a:t>
            </a:r>
            <a:endParaRPr kumimoji="1" lang="en-US" altLang="zh-CN" sz="2000" dirty="0" smtClean="0">
              <a:latin typeface="Arial" panose="020B0604020202020204" pitchFamily="34" charset="0"/>
              <a:cs typeface="Arial" panose="020B0604020202020204" pitchFamily="34" charset="0"/>
            </a:endParaRPr>
          </a:p>
          <a:p>
            <a:pPr marL="457200" indent="-457200"/>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a:t>
            </a:r>
            <a:endParaRPr kumimoji="1" lang="en-US" altLang="zh-CN" sz="2000" dirty="0">
              <a:latin typeface="Arial" panose="020B0604020202020204" pitchFamily="34" charset="0"/>
              <a:cs typeface="Arial" panose="020B0604020202020204" pitchFamily="34" charset="0"/>
            </a:endParaRPr>
          </a:p>
          <a:p>
            <a:pPr marL="457200" indent="-457200"/>
            <a:r>
              <a:rPr kumimoji="1" lang="en-US" altLang="zh-CN" sz="2000" dirty="0" smtClean="0">
                <a:latin typeface="Arial" panose="020B0604020202020204" pitchFamily="34" charset="0"/>
                <a:cs typeface="Arial" panose="020B0604020202020204" pitchFamily="34" charset="0"/>
              </a:rPr>
              <a:t>    2. Organic resin</a:t>
            </a:r>
          </a:p>
          <a:p>
            <a:pPr marL="457200" indent="-457200"/>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3. </a:t>
            </a:r>
            <a:r>
              <a:rPr kumimoji="1" lang="fr-FR" altLang="zh-CN" sz="2000" dirty="0" err="1" smtClean="0">
                <a:latin typeface="Arial" panose="020B0604020202020204" pitchFamily="34" charset="0"/>
                <a:cs typeface="Arial" panose="020B0604020202020204" pitchFamily="34" charset="0"/>
              </a:rPr>
              <a:t>Solvent</a:t>
            </a:r>
            <a:r>
              <a:rPr kumimoji="1" lang="fr-FR" altLang="zh-CN" sz="2000" dirty="0" smtClean="0">
                <a:latin typeface="Arial" panose="020B0604020202020204" pitchFamily="34" charset="0"/>
                <a:cs typeface="Arial" panose="020B0604020202020204" pitchFamily="34" charset="0"/>
              </a:rPr>
              <a:t> </a:t>
            </a:r>
            <a:r>
              <a:rPr kumimoji="1" lang="fr-FR" altLang="zh-CN" sz="2000" dirty="0" err="1" smtClean="0">
                <a:latin typeface="Arial" panose="020B0604020202020204" pitchFamily="34" charset="0"/>
                <a:cs typeface="Arial" panose="020B0604020202020204" pitchFamily="34" charset="0"/>
              </a:rPr>
              <a:t>contains</a:t>
            </a:r>
            <a:r>
              <a:rPr kumimoji="1" lang="fr-FR" altLang="zh-CN" sz="2000" dirty="0" smtClean="0">
                <a:latin typeface="Arial" panose="020B0604020202020204" pitchFamily="34" charset="0"/>
                <a:cs typeface="Arial" panose="020B0604020202020204" pitchFamily="34" charset="0"/>
              </a:rPr>
              <a:t> </a:t>
            </a:r>
            <a:r>
              <a:rPr kumimoji="1" lang="fr-FR" altLang="zh-CN" sz="2000" dirty="0" err="1" smtClean="0">
                <a:latin typeface="Arial" panose="020B0604020202020204" pitchFamily="34" charset="0"/>
                <a:cs typeface="Arial" panose="020B0604020202020204" pitchFamily="34" charset="0"/>
              </a:rPr>
              <a:t>harmful</a:t>
            </a:r>
            <a:r>
              <a:rPr kumimoji="1" lang="fr-FR" altLang="zh-CN" sz="2000" dirty="0" smtClean="0">
                <a:latin typeface="Arial" panose="020B0604020202020204" pitchFamily="34" charset="0"/>
                <a:cs typeface="Arial" panose="020B0604020202020204" pitchFamily="34" charset="0"/>
              </a:rPr>
              <a:t> </a:t>
            </a:r>
            <a:r>
              <a:rPr kumimoji="1" lang="fr-FR" altLang="zh-CN" sz="2000" dirty="0" err="1" smtClean="0">
                <a:latin typeface="Arial" panose="020B0604020202020204" pitchFamily="34" charset="0"/>
                <a:cs typeface="Arial" panose="020B0604020202020204" pitchFamily="34" charset="0"/>
              </a:rPr>
              <a:t>toluene</a:t>
            </a:r>
            <a:r>
              <a:rPr kumimoji="1" lang="fr-FR" altLang="zh-CN" sz="2000" dirty="0" smtClean="0">
                <a:latin typeface="Arial" panose="020B0604020202020204" pitchFamily="34" charset="0"/>
                <a:cs typeface="Arial" panose="020B0604020202020204" pitchFamily="34" charset="0"/>
              </a:rPr>
              <a:t>,   </a:t>
            </a:r>
          </a:p>
          <a:p>
            <a:pPr marL="457200" indent="-457200"/>
            <a:r>
              <a:rPr kumimoji="1" lang="fr-FR" altLang="zh-CN" sz="2000" dirty="0">
                <a:latin typeface="Arial" panose="020B0604020202020204" pitchFamily="34" charset="0"/>
                <a:cs typeface="Arial" panose="020B0604020202020204" pitchFamily="34" charset="0"/>
              </a:rPr>
              <a:t> </a:t>
            </a:r>
            <a:r>
              <a:rPr kumimoji="1" lang="fr-FR" altLang="zh-CN" sz="2000" dirty="0" smtClean="0">
                <a:latin typeface="Arial" panose="020B0604020202020204" pitchFamily="34" charset="0"/>
                <a:cs typeface="Arial" panose="020B0604020202020204" pitchFamily="34" charset="0"/>
              </a:rPr>
              <a:t>       </a:t>
            </a:r>
            <a:r>
              <a:rPr kumimoji="1" lang="fr-FR" altLang="zh-CN" sz="2000" dirty="0" err="1" smtClean="0">
                <a:latin typeface="Arial" panose="020B0604020202020204" pitchFamily="34" charset="0"/>
                <a:cs typeface="Arial" panose="020B0604020202020204" pitchFamily="34" charset="0"/>
              </a:rPr>
              <a:t>xylene</a:t>
            </a:r>
            <a:r>
              <a:rPr kumimoji="1" lang="fr-FR" altLang="zh-CN" sz="2000" dirty="0" smtClean="0">
                <a:latin typeface="Arial" panose="020B0604020202020204" pitchFamily="34" charset="0"/>
                <a:cs typeface="Arial" panose="020B0604020202020204" pitchFamily="34" charset="0"/>
              </a:rPr>
              <a:t>, </a:t>
            </a:r>
            <a:r>
              <a:rPr kumimoji="1" lang="fr-FR" altLang="zh-CN" sz="2000" dirty="0" err="1" smtClean="0">
                <a:latin typeface="Arial" panose="020B0604020202020204" pitchFamily="34" charset="0"/>
                <a:cs typeface="Arial" panose="020B0604020202020204" pitchFamily="34" charset="0"/>
              </a:rPr>
              <a:t>acetone</a:t>
            </a:r>
            <a:endParaRPr kumimoji="1" lang="zh-CN" altLang="en-US" sz="2000" dirty="0">
              <a:latin typeface="Arial" panose="020B0604020202020204" pitchFamily="34" charset="0"/>
              <a:cs typeface="Arial" panose="020B0604020202020204" pitchFamily="34" charset="0"/>
            </a:endParaRPr>
          </a:p>
        </p:txBody>
      </p:sp>
      <p:sp>
        <p:nvSpPr>
          <p:cNvPr id="8" name="Oval 6"/>
          <p:cNvSpPr>
            <a:spLocks noChangeArrowheads="1"/>
          </p:cNvSpPr>
          <p:nvPr/>
        </p:nvSpPr>
        <p:spPr bwMode="auto">
          <a:xfrm>
            <a:off x="3211038" y="3439868"/>
            <a:ext cx="914400" cy="277164"/>
          </a:xfrm>
          <a:prstGeom prst="ellipse">
            <a:avLst/>
          </a:prstGeom>
          <a:solidFill>
            <a:srgbClr val="FFFFFF"/>
          </a:solidFill>
          <a:ln w="12700">
            <a:solidFill>
              <a:srgbClr val="000000"/>
            </a:solidFill>
            <a:round/>
            <a:headEnd/>
            <a:tailEnd/>
          </a:ln>
        </p:spPr>
        <p:txBody>
          <a:bodyPr/>
          <a:lstStyle/>
          <a:p>
            <a:endParaRPr lang="zh-CN" altLang="en-US"/>
          </a:p>
        </p:txBody>
      </p:sp>
      <p:sp>
        <p:nvSpPr>
          <p:cNvPr id="9" name="Oval 7"/>
          <p:cNvSpPr>
            <a:spLocks noChangeArrowheads="1"/>
          </p:cNvSpPr>
          <p:nvPr/>
        </p:nvSpPr>
        <p:spPr bwMode="auto">
          <a:xfrm>
            <a:off x="2904199" y="3200949"/>
            <a:ext cx="914400" cy="279400"/>
          </a:xfrm>
          <a:prstGeom prst="ellipse">
            <a:avLst/>
          </a:prstGeom>
          <a:solidFill>
            <a:srgbClr val="FFFFFF"/>
          </a:solidFill>
          <a:ln w="12700">
            <a:solidFill>
              <a:srgbClr val="000000"/>
            </a:solidFill>
            <a:round/>
            <a:headEnd/>
            <a:tailEnd/>
          </a:ln>
        </p:spPr>
        <p:txBody>
          <a:bodyPr/>
          <a:lstStyle/>
          <a:p>
            <a:endParaRPr lang="zh-CN" altLang="en-US"/>
          </a:p>
        </p:txBody>
      </p:sp>
      <p:sp>
        <p:nvSpPr>
          <p:cNvPr id="10" name="Line 8"/>
          <p:cNvSpPr>
            <a:spLocks noChangeShapeType="1"/>
          </p:cNvSpPr>
          <p:nvPr/>
        </p:nvSpPr>
        <p:spPr bwMode="auto">
          <a:xfrm>
            <a:off x="3211038" y="3359325"/>
            <a:ext cx="228600" cy="279400"/>
          </a:xfrm>
          <a:prstGeom prst="line">
            <a:avLst/>
          </a:prstGeom>
          <a:noFill/>
          <a:ln w="28575">
            <a:solidFill>
              <a:srgbClr val="000000"/>
            </a:solidFill>
            <a:round/>
            <a:headEnd/>
            <a:tailEnd/>
          </a:ln>
        </p:spPr>
        <p:txBody>
          <a:bodyPr/>
          <a:lstStyle/>
          <a:p>
            <a:endParaRPr lang="zh-CN" altLang="en-US"/>
          </a:p>
        </p:txBody>
      </p:sp>
      <p:sp>
        <p:nvSpPr>
          <p:cNvPr id="11" name="Line 9"/>
          <p:cNvSpPr>
            <a:spLocks noChangeShapeType="1"/>
          </p:cNvSpPr>
          <p:nvPr/>
        </p:nvSpPr>
        <p:spPr bwMode="auto">
          <a:xfrm>
            <a:off x="3669065" y="3340649"/>
            <a:ext cx="228600" cy="198438"/>
          </a:xfrm>
          <a:prstGeom prst="line">
            <a:avLst/>
          </a:prstGeom>
          <a:noFill/>
          <a:ln w="28575">
            <a:solidFill>
              <a:srgbClr val="000000"/>
            </a:solidFill>
            <a:round/>
            <a:headEnd/>
            <a:tailEnd/>
          </a:ln>
        </p:spPr>
        <p:txBody>
          <a:bodyPr/>
          <a:lstStyle/>
          <a:p>
            <a:endParaRPr lang="zh-CN" altLang="en-US"/>
          </a:p>
        </p:txBody>
      </p:sp>
      <p:sp>
        <p:nvSpPr>
          <p:cNvPr id="12" name="Oval 11"/>
          <p:cNvSpPr>
            <a:spLocks noChangeArrowheads="1"/>
          </p:cNvSpPr>
          <p:nvPr/>
        </p:nvSpPr>
        <p:spPr bwMode="auto">
          <a:xfrm>
            <a:off x="6931050" y="2679726"/>
            <a:ext cx="865202" cy="898724"/>
          </a:xfrm>
          <a:prstGeom prst="ellipse">
            <a:avLst/>
          </a:prstGeom>
          <a:solidFill>
            <a:srgbClr val="FFFFFF"/>
          </a:solidFill>
          <a:ln w="12700">
            <a:solidFill>
              <a:srgbClr val="000000"/>
            </a:solidFill>
            <a:round/>
            <a:headEnd/>
            <a:tailEnd/>
          </a:ln>
        </p:spPr>
        <p:txBody>
          <a:bodyPr/>
          <a:lstStyle/>
          <a:p>
            <a:endParaRPr lang="zh-CN" altLang="en-US"/>
          </a:p>
        </p:txBody>
      </p:sp>
      <p:sp>
        <p:nvSpPr>
          <p:cNvPr id="13" name="Oval 12"/>
          <p:cNvSpPr>
            <a:spLocks noChangeArrowheads="1"/>
          </p:cNvSpPr>
          <p:nvPr/>
        </p:nvSpPr>
        <p:spPr bwMode="auto">
          <a:xfrm>
            <a:off x="7783894" y="2774766"/>
            <a:ext cx="865202" cy="898724"/>
          </a:xfrm>
          <a:prstGeom prst="ellipse">
            <a:avLst/>
          </a:prstGeom>
          <a:solidFill>
            <a:srgbClr val="FFFFFF"/>
          </a:solidFill>
          <a:ln w="12700">
            <a:solidFill>
              <a:srgbClr val="000000"/>
            </a:solidFill>
            <a:round/>
            <a:headEnd/>
            <a:tailEnd/>
          </a:ln>
        </p:spPr>
        <p:txBody>
          <a:bodyPr/>
          <a:lstStyle/>
          <a:p>
            <a:endParaRPr lang="zh-CN" altLang="en-US" b="1" dirty="0"/>
          </a:p>
        </p:txBody>
      </p:sp>
      <p:sp>
        <p:nvSpPr>
          <p:cNvPr id="14" name="Line 13"/>
          <p:cNvSpPr>
            <a:spLocks noChangeShapeType="1"/>
          </p:cNvSpPr>
          <p:nvPr/>
        </p:nvSpPr>
        <p:spPr bwMode="auto">
          <a:xfrm>
            <a:off x="7698060" y="3107374"/>
            <a:ext cx="157309" cy="148986"/>
          </a:xfrm>
          <a:prstGeom prst="line">
            <a:avLst/>
          </a:prstGeom>
          <a:noFill/>
          <a:ln w="28575">
            <a:solidFill>
              <a:srgbClr val="000000"/>
            </a:solidFill>
            <a:round/>
            <a:headEnd/>
            <a:tailEnd/>
          </a:ln>
        </p:spPr>
        <p:txBody>
          <a:bodyPr/>
          <a:lstStyle/>
          <a:p>
            <a:endParaRPr lang="zh-CN" altLang="en-US"/>
          </a:p>
        </p:txBody>
      </p:sp>
      <p:sp>
        <p:nvSpPr>
          <p:cNvPr id="15" name="Line 14"/>
          <p:cNvSpPr>
            <a:spLocks noChangeShapeType="1"/>
          </p:cNvSpPr>
          <p:nvPr/>
        </p:nvSpPr>
        <p:spPr bwMode="auto">
          <a:xfrm flipV="1">
            <a:off x="7739925" y="3074834"/>
            <a:ext cx="157309" cy="148986"/>
          </a:xfrm>
          <a:prstGeom prst="line">
            <a:avLst/>
          </a:prstGeom>
          <a:noFill/>
          <a:ln w="28575">
            <a:solidFill>
              <a:srgbClr val="000000"/>
            </a:solidFill>
            <a:round/>
            <a:headEnd/>
            <a:tailEnd/>
          </a:ln>
        </p:spPr>
        <p:txBody>
          <a:bodyPr/>
          <a:lstStyle/>
          <a:p>
            <a:endParaRPr lang="zh-CN" altLang="en-US"/>
          </a:p>
        </p:txBody>
      </p:sp>
      <p:sp>
        <p:nvSpPr>
          <p:cNvPr id="2" name="Rectangle 1"/>
          <p:cNvSpPr/>
          <p:nvPr/>
        </p:nvSpPr>
        <p:spPr>
          <a:xfrm>
            <a:off x="2868138" y="357167"/>
            <a:ext cx="5366225" cy="954107"/>
          </a:xfrm>
          <a:prstGeom prst="rect">
            <a:avLst/>
          </a:prstGeom>
        </p:spPr>
        <p:txBody>
          <a:bodyPr wrap="square">
            <a:spAutoFit/>
          </a:bodyPr>
          <a:lstStyle/>
          <a:p>
            <a:r>
              <a:rPr lang="en-US" altLang="zh-CN" sz="2800" b="1" dirty="0">
                <a:solidFill>
                  <a:srgbClr val="1F497D"/>
                </a:solidFill>
                <a:latin typeface="Arial" panose="020B0604020202020204" pitchFamily="34" charset="0"/>
                <a:cs typeface="Arial" panose="020B0604020202020204" pitchFamily="34" charset="0"/>
              </a:rPr>
              <a:t>Comparison of ZINGA </a:t>
            </a:r>
            <a:endParaRPr lang="en-US" altLang="zh-CN" sz="2800" b="1" dirty="0" smtClean="0">
              <a:solidFill>
                <a:srgbClr val="1F497D"/>
              </a:solidFill>
              <a:latin typeface="Arial" panose="020B0604020202020204" pitchFamily="34" charset="0"/>
              <a:cs typeface="Arial" panose="020B0604020202020204" pitchFamily="34" charset="0"/>
            </a:endParaRPr>
          </a:p>
          <a:p>
            <a:r>
              <a:rPr lang="en-US" altLang="zh-CN" sz="2800" b="1" dirty="0" smtClean="0">
                <a:solidFill>
                  <a:srgbClr val="1F497D"/>
                </a:solidFill>
                <a:latin typeface="Arial" panose="020B0604020202020204" pitchFamily="34" charset="0"/>
                <a:cs typeface="Arial" panose="020B0604020202020204" pitchFamily="34" charset="0"/>
              </a:rPr>
              <a:t>and Zinc Rich Paints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ChangeArrowheads="1"/>
          </p:cNvSpPr>
          <p:nvPr/>
        </p:nvSpPr>
        <p:spPr bwMode="auto">
          <a:xfrm>
            <a:off x="2928926" y="428604"/>
            <a:ext cx="6035562" cy="1219200"/>
          </a:xfrm>
          <a:prstGeom prst="rect">
            <a:avLst/>
          </a:prstGeom>
          <a:noFill/>
          <a:ln w="9525">
            <a:noFill/>
            <a:miter lim="800000"/>
            <a:headEnd/>
            <a:tailEnd/>
          </a:ln>
          <a:effectLst/>
        </p:spPr>
        <p:txBody>
          <a:bodyPr anchor="ctr"/>
          <a:lstStyle/>
          <a:p>
            <a:pPr>
              <a:lnSpc>
                <a:spcPct val="140000"/>
              </a:lnSpc>
            </a:pPr>
            <a:r>
              <a:rPr kumimoji="1" lang="en-US" altLang="zh-CN" sz="2800" b="1" dirty="0" smtClean="0">
                <a:solidFill>
                  <a:schemeClr val="tx2"/>
                </a:solidFill>
                <a:latin typeface="Arial" panose="020B0604020202020204" pitchFamily="34" charset="0"/>
                <a:cs typeface="Arial" panose="020B0604020202020204" pitchFamily="34" charset="0"/>
              </a:rPr>
              <a:t>Advantages of ZINGA</a:t>
            </a:r>
          </a:p>
          <a:p>
            <a:pPr>
              <a:lnSpc>
                <a:spcPct val="140000"/>
              </a:lnSpc>
            </a:pPr>
            <a:r>
              <a:rPr kumimoji="1" lang="en-US" altLang="zh-CN" sz="2400" b="1" dirty="0" smtClean="0">
                <a:solidFill>
                  <a:schemeClr val="tx2"/>
                </a:solidFill>
                <a:latin typeface="Arial" panose="020B0604020202020204" pitchFamily="34" charset="0"/>
                <a:cs typeface="Arial" panose="020B0604020202020204" pitchFamily="34" charset="0"/>
              </a:rPr>
              <a:t>Durable </a:t>
            </a:r>
            <a:r>
              <a:rPr kumimoji="1" lang="en-US" altLang="zh-CN" sz="2400" b="1" dirty="0">
                <a:solidFill>
                  <a:schemeClr val="tx2"/>
                </a:solidFill>
                <a:latin typeface="Arial" panose="020B0604020202020204" pitchFamily="34" charset="0"/>
                <a:cs typeface="Arial" panose="020B0604020202020204" pitchFamily="34" charset="0"/>
              </a:rPr>
              <a:t>C</a:t>
            </a:r>
            <a:r>
              <a:rPr kumimoji="1" lang="en-US" altLang="zh-CN" sz="2400" b="1" dirty="0" smtClean="0">
                <a:solidFill>
                  <a:schemeClr val="tx2"/>
                </a:solidFill>
                <a:latin typeface="Arial" panose="020B0604020202020204" pitchFamily="34" charset="0"/>
                <a:cs typeface="Arial" panose="020B0604020202020204" pitchFamily="34" charset="0"/>
              </a:rPr>
              <a:t>orrosion </a:t>
            </a:r>
            <a:r>
              <a:rPr kumimoji="1" lang="en-US" altLang="zh-CN" sz="2400" b="1" dirty="0">
                <a:solidFill>
                  <a:schemeClr val="tx2"/>
                </a:solidFill>
                <a:latin typeface="Arial" panose="020B0604020202020204" pitchFamily="34" charset="0"/>
                <a:cs typeface="Arial" panose="020B0604020202020204" pitchFamily="34" charset="0"/>
              </a:rPr>
              <a:t>R</a:t>
            </a:r>
            <a:r>
              <a:rPr kumimoji="1" lang="en-US" altLang="zh-CN" sz="2400" b="1" dirty="0" smtClean="0">
                <a:solidFill>
                  <a:schemeClr val="tx2"/>
                </a:solidFill>
                <a:latin typeface="Arial" panose="020B0604020202020204" pitchFamily="34" charset="0"/>
                <a:cs typeface="Arial" panose="020B0604020202020204" pitchFamily="34" charset="0"/>
              </a:rPr>
              <a:t>esistance</a:t>
            </a:r>
            <a:endParaRPr kumimoji="1" lang="zh-CN" altLang="en-US" sz="2400" b="1" dirty="0" smtClean="0">
              <a:solidFill>
                <a:schemeClr val="tx2"/>
              </a:solidFill>
              <a:latin typeface="Arial" panose="020B0604020202020204" pitchFamily="34" charset="0"/>
              <a:cs typeface="Arial" panose="020B0604020202020204" pitchFamily="34" charset="0"/>
            </a:endParaRPr>
          </a:p>
        </p:txBody>
      </p:sp>
      <p:sp>
        <p:nvSpPr>
          <p:cNvPr id="5" name="Rectangle 1027"/>
          <p:cNvSpPr>
            <a:spLocks noChangeArrowheads="1"/>
          </p:cNvSpPr>
          <p:nvPr/>
        </p:nvSpPr>
        <p:spPr bwMode="auto">
          <a:xfrm>
            <a:off x="691190" y="2214554"/>
            <a:ext cx="7572428" cy="4143404"/>
          </a:xfrm>
          <a:prstGeom prst="rect">
            <a:avLst/>
          </a:prstGeom>
          <a:noFill/>
          <a:ln w="9525">
            <a:noFill/>
            <a:miter lim="800000"/>
            <a:headEnd/>
            <a:tailEnd/>
          </a:ln>
          <a:effectLst/>
        </p:spPr>
        <p:txBody>
          <a:bodyPr/>
          <a:lstStyle/>
          <a:p>
            <a:pPr marL="457200" indent="-457200">
              <a:spcBef>
                <a:spcPct val="20000"/>
              </a:spcBef>
            </a:pPr>
            <a:r>
              <a:rPr kumimoji="1" lang="zh-CN" altLang="en-US" sz="2000" dirty="0">
                <a:latin typeface="Arial" panose="020B0604020202020204" pitchFamily="34" charset="0"/>
                <a:cs typeface="Arial" panose="020B0604020202020204" pitchFamily="34" charset="0"/>
              </a:rPr>
              <a:t>1</a:t>
            </a:r>
            <a:r>
              <a:rPr kumimoji="1" lang="zh-CN" altLang="en-US" sz="2000" dirty="0" smtClean="0">
                <a:latin typeface="Arial" panose="020B0604020202020204" pitchFamily="34" charset="0"/>
                <a:cs typeface="Arial" panose="020B0604020202020204" pitchFamily="34" charset="0"/>
              </a:rPr>
              <a:t>.</a:t>
            </a:r>
            <a:r>
              <a:rPr kumimoji="1" lang="zh-CN" altLang="en-US" sz="2000" dirty="0">
                <a:solidFill>
                  <a:schemeClr val="bg1"/>
                </a:solidFill>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Determination of resistance to neutral salt spray </a:t>
            </a:r>
            <a:r>
              <a:rPr kumimoji="1" lang="zh-CN" altLang="en-US" sz="2000" dirty="0" smtClean="0">
                <a:latin typeface="Arial" panose="020B0604020202020204" pitchFamily="34" charset="0"/>
                <a:cs typeface="Arial" panose="020B0604020202020204" pitchFamily="34" charset="0"/>
              </a:rPr>
              <a:t>：9500 </a:t>
            </a:r>
            <a:r>
              <a:rPr kumimoji="1" lang="en-US" altLang="zh-CN" sz="2000" dirty="0" smtClean="0">
                <a:latin typeface="Arial" panose="020B0604020202020204" pitchFamily="34" charset="0"/>
                <a:cs typeface="Arial" panose="020B0604020202020204" pitchFamily="34" charset="0"/>
              </a:rPr>
              <a:t>hours</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zh-CN" altLang="en-US" sz="2000" dirty="0">
                <a:latin typeface="Arial" panose="020B0604020202020204" pitchFamily="34" charset="0"/>
                <a:cs typeface="Arial" panose="020B0604020202020204" pitchFamily="34" charset="0"/>
              </a:rPr>
              <a:t>2. </a:t>
            </a:r>
            <a:r>
              <a:rPr kumimoji="1" lang="en-US" altLang="zh-CN" sz="2000" dirty="0" smtClean="0">
                <a:latin typeface="Arial" panose="020B0604020202020204" pitchFamily="34" charset="0"/>
                <a:cs typeface="Arial" panose="020B0604020202020204" pitchFamily="34" charset="0"/>
              </a:rPr>
              <a:t>Corrosion rate 1/3 of hot-dip</a:t>
            </a:r>
            <a:r>
              <a:rPr kumimoji="1" lang="zh-CN" altLang="en-US" sz="2000" dirty="0" smtClean="0">
                <a:latin typeface="Arial" panose="020B0604020202020204" pitchFamily="34" charset="0"/>
                <a:cs typeface="Arial" panose="020B0604020202020204" pitchFamily="34" charset="0"/>
              </a:rPr>
              <a:t>（</a:t>
            </a:r>
            <a:r>
              <a:rPr kumimoji="1" lang="en-US" altLang="zh-CN" sz="2000" dirty="0" smtClean="0">
                <a:latin typeface="Arial" panose="020B0604020202020204" pitchFamily="34" charset="0"/>
                <a:cs typeface="Arial" panose="020B0604020202020204" pitchFamily="34" charset="0"/>
              </a:rPr>
              <a:t>corrosion rate as immersed in salt solution</a:t>
            </a:r>
            <a:r>
              <a:rPr kumimoji="1" lang="zh-CN" altLang="en-US" sz="2000" dirty="0" smtClean="0">
                <a:latin typeface="Arial" panose="020B0604020202020204" pitchFamily="34" charset="0"/>
                <a:cs typeface="Arial" panose="020B0604020202020204" pitchFamily="34" charset="0"/>
              </a:rPr>
              <a:t> </a:t>
            </a:r>
            <a:r>
              <a:rPr kumimoji="1" lang="zh-CN" altLang="en-US" sz="2000" dirty="0">
                <a:latin typeface="Arial" panose="020B0604020202020204" pitchFamily="34" charset="0"/>
                <a:cs typeface="Arial" panose="020B0604020202020204" pitchFamily="34" charset="0"/>
              </a:rPr>
              <a:t>）</a:t>
            </a:r>
          </a:p>
          <a:p>
            <a:pPr marL="457200" indent="-457200">
              <a:spcBef>
                <a:spcPct val="20000"/>
              </a:spcBef>
            </a:pP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HDG</a:t>
            </a:r>
            <a:r>
              <a:rPr kumimoji="1" lang="zh-CN" altLang="en-US" sz="2000" dirty="0" smtClean="0">
                <a:latin typeface="Arial" panose="020B0604020202020204" pitchFamily="34" charset="0"/>
                <a:cs typeface="Arial" panose="020B0604020202020204" pitchFamily="34" charset="0"/>
              </a:rPr>
              <a:t>    = </a:t>
            </a:r>
            <a:r>
              <a:rPr kumimoji="1" lang="zh-CN" altLang="en-US" sz="2000" dirty="0">
                <a:latin typeface="Arial" panose="020B0604020202020204" pitchFamily="34" charset="0"/>
                <a:cs typeface="Arial" panose="020B0604020202020204" pitchFamily="34" charset="0"/>
              </a:rPr>
              <a:t>0.</a:t>
            </a:r>
            <a:r>
              <a:rPr kumimoji="1" lang="zh-CN" altLang="en-US" sz="2000" dirty="0" smtClean="0">
                <a:latin typeface="Arial" panose="020B0604020202020204" pitchFamily="34" charset="0"/>
                <a:cs typeface="Arial" panose="020B0604020202020204" pitchFamily="34" charset="0"/>
              </a:rPr>
              <a:t>110 </a:t>
            </a:r>
            <a:r>
              <a:rPr kumimoji="1" lang="en-US" altLang="zh-CN" sz="2000" dirty="0" smtClean="0">
                <a:latin typeface="Arial" panose="020B0604020202020204" pitchFamily="34" charset="0"/>
                <a:cs typeface="Arial" panose="020B0604020202020204" pitchFamily="34" charset="0"/>
              </a:rPr>
              <a:t>mm/</a:t>
            </a:r>
            <a:r>
              <a:rPr kumimoji="1" lang="en-US" altLang="zh-CN" sz="2000" dirty="0" err="1" smtClean="0">
                <a:latin typeface="Arial" panose="020B0604020202020204" pitchFamily="34" charset="0"/>
                <a:cs typeface="Arial" panose="020B0604020202020204" pitchFamily="34" charset="0"/>
              </a:rPr>
              <a:t>yr</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zh-CN" altLang="en-US" sz="2000" dirty="0">
                <a:latin typeface="Arial" panose="020B0604020202020204" pitchFamily="34" charset="0"/>
                <a:cs typeface="Arial" panose="020B0604020202020204" pitchFamily="34" charset="0"/>
              </a:rPr>
              <a:t>   </a:t>
            </a: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ZINGA </a:t>
            </a:r>
            <a:r>
              <a:rPr kumimoji="1" lang="zh-CN" altLang="en-US" sz="2000" dirty="0" smtClean="0">
                <a:latin typeface="Arial" panose="020B0604020202020204" pitchFamily="34" charset="0"/>
                <a:cs typeface="Arial" panose="020B0604020202020204" pitchFamily="34" charset="0"/>
              </a:rPr>
              <a:t>= </a:t>
            </a:r>
            <a:r>
              <a:rPr kumimoji="1" lang="zh-CN" altLang="en-US" sz="2000" dirty="0">
                <a:latin typeface="Arial" panose="020B0604020202020204" pitchFamily="34" charset="0"/>
                <a:cs typeface="Arial" panose="020B0604020202020204" pitchFamily="34" charset="0"/>
              </a:rPr>
              <a:t>0.</a:t>
            </a:r>
            <a:r>
              <a:rPr kumimoji="1" lang="zh-CN" altLang="en-US" sz="2000" dirty="0" smtClean="0">
                <a:latin typeface="Arial" panose="020B0604020202020204" pitchFamily="34" charset="0"/>
                <a:cs typeface="Arial" panose="020B0604020202020204" pitchFamily="34" charset="0"/>
              </a:rPr>
              <a:t>035 </a:t>
            </a:r>
            <a:r>
              <a:rPr kumimoji="1" lang="en-US" altLang="zh-CN" sz="2000" dirty="0" smtClean="0">
                <a:latin typeface="Arial" panose="020B0604020202020204" pitchFamily="34" charset="0"/>
                <a:cs typeface="Arial" panose="020B0604020202020204" pitchFamily="34" charset="0"/>
              </a:rPr>
              <a:t>mm/</a:t>
            </a:r>
            <a:r>
              <a:rPr kumimoji="1" lang="en-US" altLang="zh-CN" sz="2000" dirty="0" err="1" smtClean="0">
                <a:latin typeface="Arial" panose="020B0604020202020204" pitchFamily="34" charset="0"/>
                <a:cs typeface="Arial" panose="020B0604020202020204" pitchFamily="34" charset="0"/>
              </a:rPr>
              <a:t>yr</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zh-CN" altLang="en-US" sz="2000" dirty="0" smtClean="0">
                <a:latin typeface="Arial" panose="020B0604020202020204" pitchFamily="34" charset="0"/>
                <a:cs typeface="Arial" panose="020B0604020202020204" pitchFamily="34" charset="0"/>
              </a:rPr>
              <a:t>3. </a:t>
            </a:r>
            <a:r>
              <a:rPr kumimoji="1" lang="en-US" altLang="zh-CN" sz="2000" dirty="0" smtClean="0">
                <a:latin typeface="Arial" panose="020B0604020202020204" pitchFamily="34" charset="0"/>
                <a:cs typeface="Arial" panose="020B0604020202020204" pitchFamily="34" charset="0"/>
              </a:rPr>
              <a:t>ISO 12944-6 certifications</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lang="en-US" altLang="zh-CN" sz="2000" dirty="0" smtClean="0">
                <a:latin typeface="Arial" panose="020B0604020202020204" pitchFamily="34" charset="0"/>
                <a:cs typeface="Arial" panose="020B0604020202020204" pitchFamily="34" charset="0"/>
              </a:rPr>
              <a:t>       - </a:t>
            </a:r>
            <a:r>
              <a:rPr kumimoji="1" lang="en-US" altLang="zh-CN" sz="2000" dirty="0" smtClean="0">
                <a:latin typeface="Arial" panose="020B0604020202020204" pitchFamily="34" charset="0"/>
                <a:cs typeface="Arial" panose="020B0604020202020204" pitchFamily="34" charset="0"/>
              </a:rPr>
              <a:t>ZINGA  2 x 60 µm </a:t>
            </a:r>
          </a:p>
          <a:p>
            <a:pPr marL="457200" indent="-457200">
              <a:spcBef>
                <a:spcPct val="20000"/>
              </a:spcBef>
            </a:pPr>
            <a:r>
              <a:rPr kumimoji="1" lang="en-US" altLang="zh-CN" sz="2000" dirty="0" smtClean="0">
                <a:latin typeface="Arial" panose="020B0604020202020204" pitchFamily="34" charset="0"/>
                <a:cs typeface="Arial" panose="020B0604020202020204" pitchFamily="34" charset="0"/>
              </a:rPr>
              <a:t>       - ZINGA  </a:t>
            </a:r>
            <a:r>
              <a:rPr kumimoji="1" lang="fi-FI" altLang="zh-CN" sz="2000" dirty="0" smtClean="0">
                <a:latin typeface="Arial" panose="020B0604020202020204" pitchFamily="34" charset="0"/>
                <a:cs typeface="Arial" panose="020B0604020202020204" pitchFamily="34" charset="0"/>
              </a:rPr>
              <a:t>2 </a:t>
            </a:r>
            <a:r>
              <a:rPr kumimoji="1" lang="en-US" altLang="zh-CN" sz="2000" dirty="0" smtClean="0">
                <a:latin typeface="Arial" panose="020B0604020202020204" pitchFamily="34" charset="0"/>
                <a:cs typeface="Arial" panose="020B0604020202020204" pitchFamily="34" charset="0"/>
              </a:rPr>
              <a:t>x </a:t>
            </a:r>
            <a:r>
              <a:rPr kumimoji="1" lang="fi-FI" altLang="zh-CN" sz="2000" dirty="0" smtClean="0">
                <a:latin typeface="Arial" panose="020B0604020202020204" pitchFamily="34" charset="0"/>
                <a:cs typeface="Arial" panose="020B0604020202020204" pitchFamily="34" charset="0"/>
              </a:rPr>
              <a:t>90 µm</a:t>
            </a:r>
          </a:p>
          <a:p>
            <a:pPr marL="457200" indent="-457200">
              <a:spcBef>
                <a:spcPct val="20000"/>
              </a:spcBef>
            </a:pP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ZINGA  60-80</a:t>
            </a:r>
            <a:r>
              <a:rPr kumimoji="1" lang="fi-FI" altLang="en-US" sz="2000" dirty="0" smtClean="0">
                <a:latin typeface="Arial" panose="020B0604020202020204" pitchFamily="34" charset="0"/>
                <a:cs typeface="Arial" panose="020B0604020202020204" pitchFamily="34" charset="0"/>
              </a:rPr>
              <a:t> </a:t>
            </a:r>
            <a:r>
              <a:rPr kumimoji="1" lang="fi-FI" altLang="zh-CN" sz="2000" dirty="0" smtClean="0">
                <a:latin typeface="Arial" panose="020B0604020202020204" pitchFamily="34" charset="0"/>
                <a:cs typeface="Arial" panose="020B0604020202020204" pitchFamily="34" charset="0"/>
              </a:rPr>
              <a:t>µm</a:t>
            </a:r>
            <a:r>
              <a:rPr kumimoji="1" lang="fi-FI" altLang="en-US" sz="2000" dirty="0" smtClean="0">
                <a:latin typeface="Arial" panose="020B0604020202020204" pitchFamily="34" charset="0"/>
                <a:cs typeface="Arial" panose="020B0604020202020204" pitchFamily="34" charset="0"/>
              </a:rPr>
              <a:t> </a:t>
            </a:r>
            <a:r>
              <a:rPr kumimoji="1" lang="en-US" altLang="en-US" sz="2000" dirty="0" smtClean="0">
                <a:latin typeface="Arial" panose="020B0604020202020204" pitchFamily="34" charset="0"/>
                <a:cs typeface="Arial" panose="020B0604020202020204" pitchFamily="34" charset="0"/>
              </a:rPr>
              <a:t>+ </a:t>
            </a:r>
            <a:r>
              <a:rPr kumimoji="1" lang="en-US" altLang="en-US" sz="2000" dirty="0">
                <a:latin typeface="Arial" panose="020B0604020202020204" pitchFamily="34" charset="0"/>
                <a:cs typeface="Arial" panose="020B0604020202020204" pitchFamily="34" charset="0"/>
              </a:rPr>
              <a:t>e</a:t>
            </a:r>
            <a:r>
              <a:rPr kumimoji="1" lang="en-US" altLang="zh-CN" sz="2000" dirty="0" smtClean="0">
                <a:latin typeface="Arial" panose="020B0604020202020204" pitchFamily="34" charset="0"/>
                <a:cs typeface="Arial" panose="020B0604020202020204" pitchFamily="34" charset="0"/>
              </a:rPr>
              <a:t>poxy MIO intermediate paint 120</a:t>
            </a:r>
            <a:r>
              <a:rPr kumimoji="1" lang="fi-FI" altLang="zh-CN" sz="2000" dirty="0" smtClean="0">
                <a:latin typeface="Arial" panose="020B0604020202020204" pitchFamily="34" charset="0"/>
                <a:cs typeface="Arial" panose="020B0604020202020204" pitchFamily="34" charset="0"/>
              </a:rPr>
              <a:t> µm</a:t>
            </a:r>
            <a:r>
              <a:rPr kumimoji="1" lang="en-US" altLang="en-US" sz="2000" dirty="0" smtClean="0">
                <a:latin typeface="Arial" panose="020B0604020202020204" pitchFamily="34" charset="0"/>
                <a:cs typeface="Arial" panose="020B0604020202020204" pitchFamily="34" charset="0"/>
              </a:rPr>
              <a:t>  </a:t>
            </a:r>
          </a:p>
          <a:p>
            <a:pPr marL="457200" indent="-457200">
              <a:spcBef>
                <a:spcPct val="20000"/>
              </a:spcBef>
            </a:pPr>
            <a:r>
              <a:rPr kumimoji="1" lang="en-US" altLang="en-US" sz="2000" dirty="0">
                <a:latin typeface="Arial" panose="020B0604020202020204" pitchFamily="34" charset="0"/>
                <a:cs typeface="Arial" panose="020B0604020202020204" pitchFamily="34" charset="0"/>
              </a:rPr>
              <a:t> </a:t>
            </a:r>
            <a:r>
              <a:rPr kumimoji="1" lang="en-US" altLang="en-US" sz="2000" dirty="0" smtClean="0">
                <a:latin typeface="Arial" panose="020B0604020202020204" pitchFamily="34" charset="0"/>
                <a:cs typeface="Arial" panose="020B0604020202020204" pitchFamily="34" charset="0"/>
              </a:rPr>
              <a:t>        + </a:t>
            </a:r>
            <a:r>
              <a:rPr kumimoji="1" lang="en-US" altLang="en-US" sz="2000" dirty="0">
                <a:latin typeface="Arial" panose="020B0604020202020204" pitchFamily="34" charset="0"/>
                <a:cs typeface="Arial" panose="020B0604020202020204" pitchFamily="34" charset="0"/>
              </a:rPr>
              <a:t>f</a:t>
            </a:r>
            <a:r>
              <a:rPr kumimoji="1" lang="en-US" altLang="zh-CN" sz="2000" dirty="0" smtClean="0">
                <a:latin typeface="Arial" panose="020B0604020202020204" pitchFamily="34" charset="0"/>
                <a:cs typeface="Arial" panose="020B0604020202020204" pitchFamily="34" charset="0"/>
              </a:rPr>
              <a:t>inish</a:t>
            </a:r>
            <a:r>
              <a:rPr kumimoji="1" lang="en-US"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60</a:t>
            </a:r>
            <a:r>
              <a:rPr kumimoji="1" lang="fi-FI" altLang="zh-CN" sz="2000" dirty="0" smtClean="0">
                <a:latin typeface="Arial" panose="020B0604020202020204" pitchFamily="34" charset="0"/>
                <a:cs typeface="Arial" panose="020B0604020202020204" pitchFamily="34" charset="0"/>
              </a:rPr>
              <a:t> µm</a:t>
            </a:r>
            <a:r>
              <a:rPr kumimoji="1" lang="en-US" altLang="en-US" sz="2000" dirty="0" smtClean="0">
                <a:latin typeface="Arial" panose="020B0604020202020204" pitchFamily="34" charset="0"/>
                <a:cs typeface="Arial" panose="020B0604020202020204" pitchFamily="34" charset="0"/>
              </a:rPr>
              <a:t> </a:t>
            </a:r>
            <a:r>
              <a:rPr kumimoji="1" lang="zh-CN" altLang="en-US"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[C5-I High]</a:t>
            </a:r>
          </a:p>
          <a:p>
            <a:pPr marL="457200" indent="-457200">
              <a:spcBef>
                <a:spcPct val="20000"/>
              </a:spcBef>
            </a:pPr>
            <a:endParaRPr lang="fi-FI" sz="2000" dirty="0" smtClean="0">
              <a:latin typeface="Arial" panose="020B0604020202020204" pitchFamily="34" charset="0"/>
              <a:cs typeface="Arial" panose="020B0604020202020204" pitchFamily="34" charset="0"/>
            </a:endParaRPr>
          </a:p>
          <a:p>
            <a:pPr marL="457200" indent="-457200">
              <a:spcBef>
                <a:spcPct val="20000"/>
              </a:spcBef>
            </a:pPr>
            <a:endParaRPr kumimoji="1" lang="zh-CN" altLang="en-US" sz="2000" dirty="0">
              <a:latin typeface="+mn-ea"/>
            </a:endParaRPr>
          </a:p>
          <a:p>
            <a:pPr marL="457200" indent="-457200">
              <a:spcBef>
                <a:spcPct val="20000"/>
              </a:spcBef>
            </a:pPr>
            <a:r>
              <a:rPr kumimoji="1" lang="zh-CN" altLang="en-US" sz="2000" dirty="0">
                <a:latin typeface="+mn-ea"/>
              </a:rPr>
              <a:t>           </a:t>
            </a:r>
            <a:r>
              <a:rPr kumimoji="1" lang="zh-CN" altLang="en-GB" sz="2000" dirty="0">
                <a:latin typeface="+mn-ea"/>
              </a:rPr>
              <a:t> </a:t>
            </a:r>
            <a:endParaRPr kumimoji="1" lang="zh-CN" altLang="en-US" sz="2000" dirty="0">
              <a:latin typeface="+mn-ea"/>
            </a:endParaRPr>
          </a:p>
          <a:p>
            <a:pPr marL="457200" indent="-457200">
              <a:spcBef>
                <a:spcPct val="20000"/>
              </a:spcBef>
            </a:pPr>
            <a:r>
              <a:rPr kumimoji="1" lang="zh-CN" altLang="en-US" sz="2000" dirty="0">
                <a:latin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ChangeArrowheads="1"/>
          </p:cNvSpPr>
          <p:nvPr/>
        </p:nvSpPr>
        <p:spPr bwMode="auto">
          <a:xfrm>
            <a:off x="3071802" y="500042"/>
            <a:ext cx="5391160" cy="1014434"/>
          </a:xfrm>
          <a:prstGeom prst="rect">
            <a:avLst/>
          </a:prstGeom>
          <a:noFill/>
          <a:ln w="9525">
            <a:noFill/>
            <a:miter lim="800000"/>
            <a:headEnd/>
            <a:tailEnd/>
          </a:ln>
        </p:spPr>
        <p:txBody>
          <a:bodyPr anchor="ctr"/>
          <a:lstStyle/>
          <a:p>
            <a:pPr>
              <a:lnSpc>
                <a:spcPct val="140000"/>
              </a:lnSpc>
            </a:pPr>
            <a:r>
              <a:rPr kumimoji="1" lang="en-US" altLang="zh-CN" sz="2800" b="1" dirty="0" smtClean="0">
                <a:solidFill>
                  <a:schemeClr val="tx2"/>
                </a:solidFill>
                <a:latin typeface="Arial" panose="020B0604020202020204" pitchFamily="34" charset="0"/>
                <a:cs typeface="Arial" panose="020B0604020202020204" pitchFamily="34" charset="0"/>
              </a:rPr>
              <a:t>Advantages of ZINGA</a:t>
            </a:r>
          </a:p>
          <a:p>
            <a:pPr>
              <a:lnSpc>
                <a:spcPct val="140000"/>
              </a:lnSpc>
            </a:pPr>
            <a:r>
              <a:rPr kumimoji="1" lang="en-US" altLang="zh-CN" sz="2400" b="1" dirty="0" smtClean="0">
                <a:solidFill>
                  <a:schemeClr val="tx2"/>
                </a:solidFill>
                <a:latin typeface="Arial" panose="020B0604020202020204" pitchFamily="34" charset="0"/>
                <a:cs typeface="Arial" panose="020B0604020202020204" pitchFamily="34" charset="0"/>
              </a:rPr>
              <a:t>Coating Characteristics</a:t>
            </a:r>
            <a:endParaRPr kumimoji="1" lang="zh-CN" altLang="en-US" sz="2400" dirty="0">
              <a:solidFill>
                <a:schemeClr val="tx2"/>
              </a:solidFill>
              <a:latin typeface="Arial" panose="020B0604020202020204" pitchFamily="34" charset="0"/>
              <a:cs typeface="Arial" panose="020B0604020202020204" pitchFamily="34" charset="0"/>
            </a:endParaRPr>
          </a:p>
        </p:txBody>
      </p:sp>
      <p:sp>
        <p:nvSpPr>
          <p:cNvPr id="3" name="Rectangle 1027"/>
          <p:cNvSpPr>
            <a:spLocks noChangeArrowheads="1"/>
          </p:cNvSpPr>
          <p:nvPr/>
        </p:nvSpPr>
        <p:spPr bwMode="auto">
          <a:xfrm>
            <a:off x="731096" y="2636912"/>
            <a:ext cx="7873352" cy="3456384"/>
          </a:xfrm>
          <a:prstGeom prst="rect">
            <a:avLst/>
          </a:prstGeom>
          <a:noFill/>
          <a:ln w="9525">
            <a:noFill/>
            <a:miter lim="800000"/>
            <a:headEnd/>
            <a:tailEnd/>
          </a:ln>
        </p:spPr>
        <p:txBody>
          <a:bodyPr/>
          <a:lstStyle/>
          <a:p>
            <a:pPr marL="457200" indent="-457200">
              <a:spcBef>
                <a:spcPct val="20000"/>
              </a:spcBef>
              <a:buAutoNum type="arabicPeriod"/>
            </a:pPr>
            <a:r>
              <a:rPr kumimoji="1" lang="en-US" altLang="zh-CN" sz="2000" dirty="0" smtClean="0">
                <a:latin typeface="Arial" panose="020B0604020202020204" pitchFamily="34" charset="0"/>
                <a:cs typeface="Arial" panose="020B0604020202020204" pitchFamily="34" charset="0"/>
              </a:rPr>
              <a:t>Good adhesion - test results</a:t>
            </a:r>
            <a:r>
              <a:rPr kumimoji="1" lang="zh-CN" altLang="en-US" sz="2000" dirty="0" smtClean="0">
                <a:latin typeface="Arial" panose="020B0604020202020204" pitchFamily="34" charset="0"/>
                <a:cs typeface="Arial" panose="020B0604020202020204" pitchFamily="34" charset="0"/>
              </a:rPr>
              <a:t>：</a:t>
            </a:r>
            <a:r>
              <a:rPr kumimoji="1" lang="en-US" altLang="zh-CN" sz="2000" dirty="0" smtClean="0">
                <a:latin typeface="Arial" panose="020B0604020202020204" pitchFamily="34" charset="0"/>
                <a:cs typeface="Arial" panose="020B0604020202020204" pitchFamily="34" charset="0"/>
              </a:rPr>
              <a:t>0-1 </a:t>
            </a:r>
            <a:r>
              <a:rPr kumimoji="1" lang="en-US" altLang="zh-CN" sz="2000" dirty="0">
                <a:latin typeface="Arial" panose="020B0604020202020204" pitchFamily="34" charset="0"/>
                <a:cs typeface="Arial" panose="020B0604020202020204" pitchFamily="34" charset="0"/>
              </a:rPr>
              <a:t>(cross-cut method</a:t>
            </a:r>
            <a:r>
              <a:rPr kumimoji="1" lang="en-US" altLang="zh-CN" sz="2000" dirty="0" smtClean="0">
                <a:latin typeface="Arial" panose="020B0604020202020204" pitchFamily="34" charset="0"/>
                <a:cs typeface="Arial" panose="020B0604020202020204" pitchFamily="34" charset="0"/>
              </a:rPr>
              <a:t>)</a:t>
            </a:r>
          </a:p>
          <a:p>
            <a:pPr>
              <a:spcBef>
                <a:spcPct val="20000"/>
              </a:spcBef>
            </a:pPr>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a:t>
            </a:r>
            <a:r>
              <a:rPr kumimoji="1" lang="en-US" altLang="zh-CN" sz="2000" dirty="0">
                <a:latin typeface="Arial" panose="020B0604020202020204" pitchFamily="34" charset="0"/>
                <a:cs typeface="Arial" panose="020B0604020202020204" pitchFamily="34" charset="0"/>
              </a:rPr>
              <a:t>6.5–10.1 </a:t>
            </a:r>
            <a:r>
              <a:rPr kumimoji="1" lang="en-US" altLang="zh-CN" sz="2000" dirty="0" err="1">
                <a:latin typeface="Arial" panose="020B0604020202020204" pitchFamily="34" charset="0"/>
                <a:cs typeface="Arial" panose="020B0604020202020204" pitchFamily="34" charset="0"/>
              </a:rPr>
              <a:t>Mpa</a:t>
            </a:r>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(pull-off </a:t>
            </a:r>
            <a:r>
              <a:rPr kumimoji="1" lang="en-US" altLang="zh-CN" sz="2000" dirty="0">
                <a:latin typeface="Arial" panose="020B0604020202020204" pitchFamily="34" charset="0"/>
                <a:cs typeface="Arial" panose="020B0604020202020204" pitchFamily="34" charset="0"/>
              </a:rPr>
              <a:t>method)</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en-US" altLang="zh-CN" sz="2000" dirty="0" smtClean="0">
                <a:latin typeface="Arial" panose="020B0604020202020204" pitchFamily="34" charset="0"/>
                <a:cs typeface="Arial" panose="020B0604020202020204" pitchFamily="34" charset="0"/>
              </a:rPr>
              <a:t>2.</a:t>
            </a: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Excellent flexibility (Φ1 mm) </a:t>
            </a:r>
            <a:r>
              <a:rPr kumimoji="1" lang="en-US" altLang="zh-CN" sz="2000" dirty="0">
                <a:latin typeface="Arial" panose="020B0604020202020204" pitchFamily="34" charset="0"/>
                <a:cs typeface="Arial" panose="020B0604020202020204" pitchFamily="34" charset="0"/>
              </a:rPr>
              <a:t>&amp;</a:t>
            </a:r>
            <a:r>
              <a:rPr kumimoji="1" lang="en-US" altLang="zh-CN" sz="2000" dirty="0" smtClean="0">
                <a:latin typeface="Arial" panose="020B0604020202020204" pitchFamily="34" charset="0"/>
                <a:cs typeface="Arial" panose="020B0604020202020204" pitchFamily="34" charset="0"/>
              </a:rPr>
              <a:t> impact resistance (50 mm)</a:t>
            </a:r>
            <a:endParaRPr kumimoji="1" lang="zh-CN" altLang="en-US" sz="2000" dirty="0">
              <a:latin typeface="Arial" panose="020B0604020202020204" pitchFamily="34" charset="0"/>
              <a:cs typeface="Arial" panose="020B0604020202020204" pitchFamily="34" charset="0"/>
            </a:endParaRPr>
          </a:p>
          <a:p>
            <a:pPr>
              <a:spcBef>
                <a:spcPct val="20000"/>
              </a:spcBef>
            </a:pPr>
            <a:r>
              <a:rPr kumimoji="1" lang="en-US" altLang="zh-CN" sz="2000" dirty="0" smtClean="0">
                <a:latin typeface="Arial" panose="020B0604020202020204" pitchFamily="34" charset="0"/>
                <a:cs typeface="Arial" panose="020B0604020202020204" pitchFamily="34" charset="0"/>
              </a:rPr>
              <a:t>3.  Excellent abrasion resistance</a:t>
            </a:r>
            <a:r>
              <a:rPr kumimoji="1" lang="zh-CN" altLang="en-US" sz="2000" dirty="0" smtClean="0">
                <a:latin typeface="Arial" panose="020B0604020202020204" pitchFamily="34" charset="0"/>
                <a:cs typeface="Arial" panose="020B0604020202020204" pitchFamily="34" charset="0"/>
              </a:rPr>
              <a:t>：0</a:t>
            </a:r>
            <a:r>
              <a:rPr kumimoji="1" lang="zh-CN" altLang="en-GB" sz="2000" dirty="0" smtClean="0">
                <a:latin typeface="Arial" panose="020B0604020202020204" pitchFamily="34" charset="0"/>
                <a:cs typeface="Arial" panose="020B0604020202020204" pitchFamily="34" charset="0"/>
              </a:rPr>
              <a:t>.0451 </a:t>
            </a:r>
            <a:r>
              <a:rPr kumimoji="1" lang="en-GB" altLang="zh-CN" sz="2000" dirty="0" smtClean="0">
                <a:latin typeface="Arial" panose="020B0604020202020204" pitchFamily="34" charset="0"/>
                <a:cs typeface="Arial" panose="020B0604020202020204" pitchFamily="34" charset="0"/>
              </a:rPr>
              <a:t>g (500g</a:t>
            </a:r>
            <a:r>
              <a:rPr kumimoji="1" lang="en-US" altLang="zh-CN" sz="2000" dirty="0">
                <a:latin typeface="Arial" panose="020B0604020202020204" pitchFamily="34" charset="0"/>
                <a:cs typeface="Arial" panose="020B0604020202020204" pitchFamily="34" charset="0"/>
              </a:rPr>
              <a:t>,</a:t>
            </a:r>
            <a:r>
              <a:rPr kumimoji="1" lang="en-GB" altLang="zh-CN" sz="2000" dirty="0" smtClean="0">
                <a:latin typeface="Arial" panose="020B0604020202020204" pitchFamily="34" charset="0"/>
                <a:cs typeface="Arial" panose="020B0604020202020204" pitchFamily="34" charset="0"/>
              </a:rPr>
              <a:t>1000 revolutions)             </a:t>
            </a:r>
            <a:endParaRPr kumimoji="1" lang="zh-CN" altLang="en-US" sz="2000" dirty="0">
              <a:latin typeface="Arial" panose="020B0604020202020204" pitchFamily="34" charset="0"/>
              <a:cs typeface="Arial" panose="020B0604020202020204" pitchFamily="34" charset="0"/>
            </a:endParaRPr>
          </a:p>
          <a:p>
            <a:pPr>
              <a:spcBef>
                <a:spcPct val="20000"/>
              </a:spcBef>
            </a:pPr>
            <a:r>
              <a:rPr kumimoji="1" lang="en-US" altLang="zh-CN" sz="2000" dirty="0" smtClean="0">
                <a:latin typeface="Arial" panose="020B0604020202020204" pitchFamily="34" charset="0"/>
                <a:cs typeface="Arial" panose="020B0604020202020204" pitchFamily="34" charset="0"/>
              </a:rPr>
              <a:t>4.  Excellent moisture and heat resistance; wide working</a:t>
            </a:r>
          </a:p>
          <a:p>
            <a:pPr>
              <a:spcBef>
                <a:spcPct val="20000"/>
              </a:spcBef>
            </a:pPr>
            <a:r>
              <a:rPr kumimoji="1" lang="en-US" altLang="zh-CN" sz="2000" dirty="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    temperature range</a:t>
            </a:r>
            <a:r>
              <a:rPr kumimoji="1" lang="zh-CN" altLang="en-US" sz="2000" dirty="0" smtClean="0">
                <a:latin typeface="Arial" panose="020B0604020202020204" pitchFamily="34" charset="0"/>
                <a:cs typeface="Arial" panose="020B0604020202020204" pitchFamily="34" charset="0"/>
              </a:rPr>
              <a:t>：</a:t>
            </a:r>
            <a:r>
              <a:rPr kumimoji="1" lang="en-US" altLang="zh-CN" sz="2000" dirty="0" smtClean="0">
                <a:latin typeface="Arial" panose="020B0604020202020204" pitchFamily="34" charset="0"/>
                <a:cs typeface="Arial" panose="020B0604020202020204" pitchFamily="34" charset="0"/>
              </a:rPr>
              <a:t>-</a:t>
            </a:r>
            <a:r>
              <a:rPr kumimoji="1" lang="zh-CN" altLang="en-US" sz="2000" dirty="0" smtClean="0">
                <a:latin typeface="Arial" panose="020B0604020202020204" pitchFamily="34" charset="0"/>
                <a:cs typeface="Arial" panose="020B0604020202020204" pitchFamily="34" charset="0"/>
              </a:rPr>
              <a:t>40</a:t>
            </a:r>
            <a:r>
              <a:rPr kumimoji="1" lang="zh-CN" altLang="en-US" sz="2000" dirty="0">
                <a:latin typeface="Arial" panose="020B0604020202020204" pitchFamily="34" charset="0"/>
                <a:cs typeface="Arial" panose="020B0604020202020204" pitchFamily="34" charset="0"/>
              </a:rPr>
              <a:t>℃～150℃</a:t>
            </a:r>
          </a:p>
          <a:p>
            <a:pPr marL="457200" indent="-457200">
              <a:spcBef>
                <a:spcPct val="20000"/>
              </a:spcBef>
            </a:pPr>
            <a:r>
              <a:rPr kumimoji="1" lang="zh-CN" altLang="en-US" sz="2000" dirty="0" smtClean="0">
                <a:latin typeface="Arial" panose="020B0604020202020204" pitchFamily="34" charset="0"/>
                <a:cs typeface="Arial" panose="020B0604020202020204" pitchFamily="34" charset="0"/>
              </a:rPr>
              <a:t>5.  </a:t>
            </a:r>
            <a:r>
              <a:rPr kumimoji="1" lang="en-US" altLang="zh-CN" sz="2000" dirty="0" smtClean="0">
                <a:latin typeface="Arial" panose="020B0604020202020204" pitchFamily="34" charset="0"/>
                <a:cs typeface="Arial" panose="020B0604020202020204" pitchFamily="34" charset="0"/>
              </a:rPr>
              <a:t>Weldability - DFT &lt;60 µm not affecting welding quality</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zh-CN" altLang="en-US" sz="2000" dirty="0">
                <a:latin typeface="Arial" panose="020B0604020202020204" pitchFamily="34" charset="0"/>
                <a:cs typeface="Arial" panose="020B0604020202020204" pitchFamily="34" charset="0"/>
              </a:rPr>
              <a:t>6</a:t>
            </a: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Unique </a:t>
            </a:r>
            <a:r>
              <a:rPr kumimoji="1" lang="en-US" altLang="zh-CN" sz="2000" dirty="0" err="1" smtClean="0">
                <a:latin typeface="Arial" panose="020B0604020202020204" pitchFamily="34" charset="0"/>
                <a:cs typeface="Arial" panose="020B0604020202020204" pitchFamily="34" charset="0"/>
              </a:rPr>
              <a:t>reliquidability</a:t>
            </a:r>
            <a:r>
              <a:rPr kumimoji="1" lang="en-US" altLang="zh-CN" sz="2000" dirty="0" smtClean="0">
                <a:latin typeface="Arial" panose="020B0604020202020204" pitchFamily="34" charset="0"/>
                <a:cs typeface="Arial" panose="020B0604020202020204" pitchFamily="34" charset="0"/>
              </a:rPr>
              <a:t>, repeated </a:t>
            </a:r>
            <a:r>
              <a:rPr kumimoji="1" lang="en-US" altLang="zh-CN" sz="2000" dirty="0" err="1" smtClean="0">
                <a:latin typeface="Arial" panose="020B0604020202020204" pitchFamily="34" charset="0"/>
                <a:cs typeface="Arial" panose="020B0604020202020204" pitchFamily="34" charset="0"/>
              </a:rPr>
              <a:t>overcoating</a:t>
            </a:r>
            <a:r>
              <a:rPr kumimoji="1" lang="en-US" altLang="zh-CN" sz="2000" dirty="0" smtClean="0">
                <a:latin typeface="Arial" panose="020B0604020202020204" pitchFamily="34" charset="0"/>
                <a:cs typeface="Arial" panose="020B0604020202020204" pitchFamily="34" charset="0"/>
              </a:rPr>
              <a:t> without having to remove old layers</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en-US" altLang="zh-CN" sz="2000" dirty="0" smtClean="0">
                <a:latin typeface="+mn-ea"/>
              </a:rPr>
              <a:t>                    </a:t>
            </a:r>
            <a:endParaRPr kumimoji="1" lang="en-US" altLang="zh-CN" sz="2000"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114692" y="428604"/>
            <a:ext cx="5243522" cy="1014434"/>
          </a:xfrm>
          <a:prstGeom prst="rect">
            <a:avLst/>
          </a:prstGeom>
          <a:noFill/>
          <a:ln w="9525">
            <a:noFill/>
            <a:miter lim="800000"/>
            <a:headEnd/>
            <a:tailEnd/>
          </a:ln>
        </p:spPr>
        <p:txBody>
          <a:bodyPr anchor="ctr"/>
          <a:lstStyle/>
          <a:p>
            <a:pPr>
              <a:lnSpc>
                <a:spcPct val="140000"/>
              </a:lnSpc>
            </a:pPr>
            <a:r>
              <a:rPr kumimoji="1" lang="en-US" altLang="zh-CN" sz="2800" b="1" dirty="0" smtClean="0">
                <a:solidFill>
                  <a:schemeClr val="tx2"/>
                </a:solidFill>
                <a:latin typeface="Arial" panose="020B0604020202020204" pitchFamily="34" charset="0"/>
                <a:cs typeface="Arial" panose="020B0604020202020204" pitchFamily="34" charset="0"/>
              </a:rPr>
              <a:t>Advantages of ZINGA</a:t>
            </a:r>
          </a:p>
          <a:p>
            <a:pPr>
              <a:lnSpc>
                <a:spcPct val="140000"/>
              </a:lnSpc>
            </a:pPr>
            <a:r>
              <a:rPr kumimoji="1" lang="en-US" altLang="zh-CN" sz="2400" b="1" dirty="0" smtClean="0">
                <a:solidFill>
                  <a:schemeClr val="tx2"/>
                </a:solidFill>
                <a:latin typeface="Arial" panose="020B0604020202020204" pitchFamily="34" charset="0"/>
                <a:cs typeface="Arial" panose="020B0604020202020204" pitchFamily="34" charset="0"/>
              </a:rPr>
              <a:t>Application </a:t>
            </a:r>
            <a:r>
              <a:rPr kumimoji="1" lang="en-US" altLang="zh-CN" sz="2400" b="1" dirty="0">
                <a:solidFill>
                  <a:schemeClr val="tx2"/>
                </a:solidFill>
                <a:latin typeface="Arial" panose="020B0604020202020204" pitchFamily="34" charset="0"/>
                <a:cs typeface="Arial" panose="020B0604020202020204" pitchFamily="34" charset="0"/>
              </a:rPr>
              <a:t>P</a:t>
            </a:r>
            <a:r>
              <a:rPr kumimoji="1" lang="en-US" altLang="zh-CN" sz="2400" b="1" dirty="0" smtClean="0">
                <a:solidFill>
                  <a:schemeClr val="tx2"/>
                </a:solidFill>
                <a:latin typeface="Arial" panose="020B0604020202020204" pitchFamily="34" charset="0"/>
                <a:cs typeface="Arial" panose="020B0604020202020204" pitchFamily="34" charset="0"/>
              </a:rPr>
              <a:t>erformance</a:t>
            </a:r>
            <a:endParaRPr kumimoji="1" lang="zh-CN" altLang="en-US" sz="2400" b="1" dirty="0">
              <a:solidFill>
                <a:schemeClr val="tx2"/>
              </a:solidFill>
              <a:latin typeface="Arial" panose="020B0604020202020204" pitchFamily="34" charset="0"/>
              <a:cs typeface="Arial" panose="020B0604020202020204" pitchFamily="34" charset="0"/>
            </a:endParaRPr>
          </a:p>
        </p:txBody>
      </p:sp>
      <p:sp>
        <p:nvSpPr>
          <p:cNvPr id="5" name="Rectangle 3"/>
          <p:cNvSpPr>
            <a:spLocks noChangeArrowheads="1"/>
          </p:cNvSpPr>
          <p:nvPr/>
        </p:nvSpPr>
        <p:spPr bwMode="auto">
          <a:xfrm>
            <a:off x="714348" y="2492896"/>
            <a:ext cx="8143932" cy="4007938"/>
          </a:xfrm>
          <a:prstGeom prst="rect">
            <a:avLst/>
          </a:prstGeom>
          <a:noFill/>
          <a:ln w="9525">
            <a:noFill/>
            <a:miter lim="800000"/>
            <a:headEnd/>
            <a:tailEnd/>
          </a:ln>
        </p:spPr>
        <p:txBody>
          <a:bodyPr/>
          <a:lstStyle/>
          <a:p>
            <a:pPr marL="457200" indent="-457200">
              <a:spcBef>
                <a:spcPct val="20000"/>
              </a:spcBef>
              <a:buAutoNum type="arabicPeriod"/>
            </a:pPr>
            <a:r>
              <a:rPr kumimoji="1" lang="en-US" altLang="zh-CN" sz="2000" dirty="0" smtClean="0">
                <a:latin typeface="Arial" panose="020B0604020202020204" pitchFamily="34" charset="0"/>
                <a:cs typeface="Arial" panose="020B0604020202020204" pitchFamily="34" charset="0"/>
              </a:rPr>
              <a:t>ZINGA is single component, easy to apply and repair /maintain.</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buAutoNum type="arabicPeriod" startAt="2"/>
            </a:pPr>
            <a:r>
              <a:rPr kumimoji="1" lang="en-US" altLang="zh-CN" sz="2000" dirty="0" smtClean="0">
                <a:latin typeface="Arial" panose="020B0604020202020204" pitchFamily="34" charset="0"/>
                <a:cs typeface="Arial" panose="020B0604020202020204" pitchFamily="34" charset="0"/>
              </a:rPr>
              <a:t>Can be applied by air support /airless spraying, brush, roller, dipping, electrostatic spraying.</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buAutoNum type="arabicPeriod" startAt="3"/>
            </a:pPr>
            <a:r>
              <a:rPr kumimoji="1" lang="en-US" altLang="zh-CN" sz="2000" dirty="0" smtClean="0">
                <a:latin typeface="Arial" panose="020B0604020202020204" pitchFamily="34" charset="0"/>
                <a:cs typeface="Arial" panose="020B0604020202020204" pitchFamily="34" charset="0"/>
              </a:rPr>
              <a:t>Surface treatment not demanding, and can be applied on rusted surface (St 2).</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buAutoNum type="arabicPeriod" startAt="4"/>
            </a:pPr>
            <a:r>
              <a:rPr kumimoji="1" lang="en-US" altLang="zh-CN" sz="2000" dirty="0" smtClean="0">
                <a:latin typeface="Arial" panose="020B0604020202020204" pitchFamily="34" charset="0"/>
                <a:cs typeface="Arial" panose="020B0604020202020204" pitchFamily="34" charset="0"/>
              </a:rPr>
              <a:t>Dries quickly – touch dry in 10-15 minutes (below 23 C)</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zh-CN" altLang="en-US" sz="2000" dirty="0">
                <a:latin typeface="Arial" panose="020B0604020202020204" pitchFamily="34" charset="0"/>
                <a:cs typeface="Arial" panose="020B0604020202020204" pitchFamily="34" charset="0"/>
              </a:rPr>
              <a:t>5</a:t>
            </a: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Can be applied on wet metal surfaces</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zh-CN" altLang="en-US" sz="2000" dirty="0">
                <a:latin typeface="Arial" panose="020B0604020202020204" pitchFamily="34" charset="0"/>
                <a:cs typeface="Arial" panose="020B0604020202020204" pitchFamily="34" charset="0"/>
              </a:rPr>
              <a:t>6</a:t>
            </a:r>
            <a:r>
              <a:rPr kumimoji="1" lang="zh-CN" altLang="en-US" sz="2000" dirty="0" smtClean="0">
                <a:latin typeface="Arial" panose="020B0604020202020204" pitchFamily="34" charset="0"/>
                <a:cs typeface="Arial" panose="020B0604020202020204" pitchFamily="34" charset="0"/>
              </a:rPr>
              <a:t>.   </a:t>
            </a:r>
            <a:r>
              <a:rPr kumimoji="1" lang="en-US" altLang="zh-CN" sz="2000" dirty="0" smtClean="0">
                <a:latin typeface="Arial" panose="020B0604020202020204" pitchFamily="34" charset="0"/>
                <a:cs typeface="Arial" panose="020B0604020202020204" pitchFamily="34" charset="0"/>
              </a:rPr>
              <a:t>Can be applied under ambient condition of relative humidity ≤ 95%</a:t>
            </a:r>
            <a:endParaRPr kumimoji="1" lang="zh-CN" altLang="en-US" sz="2000" dirty="0">
              <a:latin typeface="Arial" panose="020B0604020202020204" pitchFamily="34" charset="0"/>
              <a:cs typeface="Arial" panose="020B0604020202020204" pitchFamily="34" charset="0"/>
            </a:endParaRPr>
          </a:p>
          <a:p>
            <a:pPr marL="457200" indent="-457200">
              <a:spcBef>
                <a:spcPct val="20000"/>
              </a:spcBef>
            </a:pPr>
            <a:r>
              <a:rPr kumimoji="1" lang="zh-CN" altLang="en-US" sz="2000" dirty="0">
                <a:latin typeface="+mn-ea"/>
              </a:rPr>
              <a:t> </a:t>
            </a:r>
          </a:p>
          <a:p>
            <a:pPr marL="457200" indent="-457200">
              <a:spcBef>
                <a:spcPct val="20000"/>
              </a:spcBef>
            </a:pPr>
            <a:r>
              <a:rPr kumimoji="1" lang="zh-CN" altLang="en-US" sz="2000" dirty="0">
                <a:latin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2966230" y="435043"/>
            <a:ext cx="5243522" cy="1014434"/>
          </a:xfrm>
          <a:prstGeom prst="rect">
            <a:avLst/>
          </a:prstGeom>
          <a:noFill/>
          <a:ln w="9525">
            <a:noFill/>
            <a:miter lim="800000"/>
            <a:headEnd/>
            <a:tailEnd/>
          </a:ln>
        </p:spPr>
        <p:txBody>
          <a:bodyPr anchor="ctr"/>
          <a:lstStyle/>
          <a:p>
            <a:pPr>
              <a:lnSpc>
                <a:spcPct val="140000"/>
              </a:lnSpc>
            </a:pPr>
            <a:r>
              <a:rPr kumimoji="1" lang="en-US" altLang="zh-CN" sz="2800" b="1" dirty="0" smtClean="0">
                <a:solidFill>
                  <a:schemeClr val="tx2"/>
                </a:solidFill>
                <a:latin typeface="Arial" panose="020B0604020202020204" pitchFamily="34" charset="0"/>
                <a:cs typeface="Arial" panose="020B0604020202020204" pitchFamily="34" charset="0"/>
              </a:rPr>
              <a:t>Advantages of ZINGA</a:t>
            </a:r>
          </a:p>
          <a:p>
            <a:pPr>
              <a:lnSpc>
                <a:spcPct val="140000"/>
              </a:lnSpc>
            </a:pPr>
            <a:r>
              <a:rPr kumimoji="1" lang="en-US" altLang="zh-CN" sz="2400" b="1" dirty="0" smtClean="0">
                <a:solidFill>
                  <a:schemeClr val="tx2"/>
                </a:solidFill>
                <a:latin typeface="Arial" panose="020B0604020202020204" pitchFamily="34" charset="0"/>
                <a:cs typeface="Arial" panose="020B0604020202020204" pitchFamily="34" charset="0"/>
              </a:rPr>
              <a:t>Product Performance</a:t>
            </a:r>
            <a:endParaRPr kumimoji="1" lang="zh-CN" altLang="en-US" sz="2400" b="1" dirty="0">
              <a:solidFill>
                <a:schemeClr val="tx2"/>
              </a:solidFill>
              <a:latin typeface="Arial" panose="020B0604020202020204" pitchFamily="34" charset="0"/>
              <a:cs typeface="Arial" panose="020B0604020202020204" pitchFamily="34" charset="0"/>
            </a:endParaRPr>
          </a:p>
        </p:txBody>
      </p:sp>
      <p:sp>
        <p:nvSpPr>
          <p:cNvPr id="12" name="Tijdelijke aanduiding voor tekst 4"/>
          <p:cNvSpPr txBox="1">
            <a:spLocks/>
          </p:cNvSpPr>
          <p:nvPr/>
        </p:nvSpPr>
        <p:spPr>
          <a:xfrm>
            <a:off x="539552" y="1916832"/>
            <a:ext cx="4320480" cy="3989388"/>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1" lang="en-GB" altLang="zh-CN" sz="2000" dirty="0" smtClean="0">
                <a:latin typeface="+mn-ea"/>
              </a:rPr>
              <a:t> </a:t>
            </a:r>
            <a:r>
              <a:rPr kumimoji="1" lang="en-GB" altLang="zh-CN" sz="2000" dirty="0" smtClean="0">
                <a:latin typeface="Arial" panose="020B0604020202020204" pitchFamily="34" charset="0"/>
                <a:cs typeface="Arial" panose="020B0604020202020204" pitchFamily="34" charset="0"/>
              </a:rPr>
              <a:t>Active, cathodic, galvanic     </a:t>
            </a:r>
          </a:p>
          <a:p>
            <a:pPr marR="0" lvl="0" algn="l" defTabSz="914400" rtl="0" eaLnBrk="1" fontAlgn="auto" latinLnBrk="0" hangingPunct="1">
              <a:lnSpc>
                <a:spcPct val="100000"/>
              </a:lnSpc>
              <a:spcBef>
                <a:spcPts val="0"/>
              </a:spcBef>
              <a:spcAft>
                <a:spcPts val="0"/>
              </a:spcAft>
              <a:buClrTx/>
              <a:buSzTx/>
              <a:tabLst/>
              <a:defRPr/>
            </a:pPr>
            <a:r>
              <a:rPr kumimoji="1" lang="en-GB" altLang="zh-CN" sz="2000" dirty="0">
                <a:latin typeface="Arial" panose="020B0604020202020204" pitchFamily="34" charset="0"/>
                <a:cs typeface="Arial" panose="020B0604020202020204" pitchFamily="34" charset="0"/>
              </a:rPr>
              <a:t> </a:t>
            </a:r>
            <a:r>
              <a:rPr kumimoji="1" lang="en-GB" altLang="zh-CN" sz="2000" dirty="0" smtClean="0">
                <a:latin typeface="Arial" panose="020B0604020202020204" pitchFamily="34" charset="0"/>
                <a:cs typeface="Arial" panose="020B0604020202020204" pitchFamily="34" charset="0"/>
              </a:rPr>
              <a:t>    protection →  very high zinc    </a:t>
            </a:r>
          </a:p>
          <a:p>
            <a:pPr marR="0" lvl="0" algn="l" defTabSz="914400" rtl="0" eaLnBrk="1" fontAlgn="auto" latinLnBrk="0" hangingPunct="1">
              <a:lnSpc>
                <a:spcPct val="100000"/>
              </a:lnSpc>
              <a:spcBef>
                <a:spcPts val="0"/>
              </a:spcBef>
              <a:spcAft>
                <a:spcPts val="0"/>
              </a:spcAft>
              <a:buClrTx/>
              <a:buSzTx/>
              <a:tabLst/>
              <a:defRPr/>
            </a:pPr>
            <a:r>
              <a:rPr kumimoji="1" lang="en-GB" altLang="zh-CN" sz="2000" dirty="0">
                <a:latin typeface="Arial" panose="020B0604020202020204" pitchFamily="34" charset="0"/>
                <a:cs typeface="Arial" panose="020B0604020202020204" pitchFamily="34" charset="0"/>
              </a:rPr>
              <a:t> </a:t>
            </a:r>
            <a:r>
              <a:rPr kumimoji="1" lang="en-GB" altLang="zh-CN" sz="2000" dirty="0" smtClean="0">
                <a:latin typeface="Arial" panose="020B0604020202020204" pitchFamily="34" charset="0"/>
                <a:cs typeface="Arial" panose="020B0604020202020204" pitchFamily="34" charset="0"/>
              </a:rPr>
              <a:t>    content (96%) </a:t>
            </a:r>
          </a:p>
          <a:p>
            <a:pPr marR="0" lvl="0" algn="l" defTabSz="914400" rtl="0" eaLnBrk="1" fontAlgn="auto" latinLnBrk="0" hangingPunct="1">
              <a:lnSpc>
                <a:spcPct val="100000"/>
              </a:lnSpc>
              <a:spcBef>
                <a:spcPts val="0"/>
              </a:spcBef>
              <a:spcAft>
                <a:spcPts val="0"/>
              </a:spcAft>
              <a:buClrTx/>
              <a:buSzTx/>
              <a:tabLst/>
              <a:defRPr/>
            </a:pPr>
            <a:r>
              <a:rPr kumimoji="1" lang="en-GB" altLang="zh-CN" sz="2000" dirty="0">
                <a:latin typeface="Arial" panose="020B0604020202020204" pitchFamily="34" charset="0"/>
                <a:cs typeface="Arial" panose="020B0604020202020204" pitchFamily="34" charset="0"/>
              </a:rPr>
              <a:t> </a:t>
            </a:r>
            <a:r>
              <a:rPr kumimoji="1" lang="en-GB" altLang="zh-CN" sz="2000" dirty="0" smtClean="0">
                <a:latin typeface="Arial" panose="020B0604020202020204" pitchFamily="34" charset="0"/>
                <a:cs typeface="Arial" panose="020B0604020202020204" pitchFamily="34" charset="0"/>
              </a:rPr>
              <a:t>    </a:t>
            </a:r>
            <a:r>
              <a:rPr kumimoji="1" lang="en-GB" altLang="zh-CN" sz="2000" i="1" dirty="0" smtClean="0">
                <a:latin typeface="Arial" panose="020B0604020202020204" pitchFamily="34" charset="0"/>
                <a:cs typeface="Arial" panose="020B0604020202020204" pitchFamily="34" charset="0"/>
              </a:rPr>
              <a:t>vs hot-dip, metallisation</a:t>
            </a:r>
          </a:p>
          <a:p>
            <a:pPr marL="180975" marR="0" lvl="1"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1" lang="en-GB" altLang="zh-CN" sz="2000" dirty="0" smtClean="0">
                <a:latin typeface="Arial" panose="020B0604020202020204" pitchFamily="34" charset="0"/>
                <a:cs typeface="Arial" panose="020B0604020202020204" pitchFamily="34" charset="0"/>
              </a:rPr>
              <a:t>  Passive barrier protection </a:t>
            </a:r>
          </a:p>
          <a:p>
            <a:pPr marL="180975" marR="0" lvl="1" indent="-180975" algn="l" defTabSz="914400" rtl="0" eaLnBrk="1" fontAlgn="auto" latinLnBrk="0" hangingPunct="1">
              <a:lnSpc>
                <a:spcPct val="100000"/>
              </a:lnSpc>
              <a:spcBef>
                <a:spcPts val="0"/>
              </a:spcBef>
              <a:spcAft>
                <a:spcPts val="0"/>
              </a:spcAft>
              <a:buClrTx/>
              <a:buSzTx/>
              <a:buFont typeface="Arial" pitchFamily="34" charset="0"/>
              <a:buNone/>
              <a:tabLst/>
              <a:defRPr/>
            </a:pPr>
            <a:r>
              <a:rPr kumimoji="1" lang="en-GB" altLang="zh-CN" sz="2000" dirty="0" smtClean="0">
                <a:latin typeface="Arial" panose="020B0604020202020204" pitchFamily="34" charset="0"/>
                <a:cs typeface="Arial" panose="020B0604020202020204" pitchFamily="34" charset="0"/>
              </a:rPr>
              <a:t>	  → zinc salts on top of  surface   </a:t>
            </a:r>
          </a:p>
          <a:p>
            <a:pPr marL="180975" marR="0" lvl="1" indent="-180975" algn="l" defTabSz="914400" rtl="0" eaLnBrk="1" fontAlgn="auto" latinLnBrk="0" hangingPunct="1">
              <a:lnSpc>
                <a:spcPct val="100000"/>
              </a:lnSpc>
              <a:spcBef>
                <a:spcPts val="0"/>
              </a:spcBef>
              <a:spcAft>
                <a:spcPts val="0"/>
              </a:spcAft>
              <a:buClrTx/>
              <a:buSzTx/>
              <a:buFont typeface="Arial" pitchFamily="34" charset="0"/>
              <a:buNone/>
              <a:tabLst/>
              <a:defRPr/>
            </a:pPr>
            <a:r>
              <a:rPr kumimoji="1" lang="en-GB" altLang="zh-CN" sz="2000" dirty="0">
                <a:latin typeface="Arial" panose="020B0604020202020204" pitchFamily="34" charset="0"/>
                <a:cs typeface="Arial" panose="020B0604020202020204" pitchFamily="34" charset="0"/>
              </a:rPr>
              <a:t> </a:t>
            </a:r>
            <a:r>
              <a:rPr kumimoji="1" lang="en-GB" altLang="zh-CN" sz="2000" dirty="0" smtClean="0">
                <a:latin typeface="Arial" panose="020B0604020202020204" pitchFamily="34" charset="0"/>
                <a:cs typeface="Arial" panose="020B0604020202020204" pitchFamily="34" charset="0"/>
              </a:rPr>
              <a:t>    </a:t>
            </a:r>
            <a:r>
              <a:rPr kumimoji="1" lang="en-GB" altLang="zh-CN" sz="2000" i="1" dirty="0" smtClean="0">
                <a:latin typeface="Arial" panose="020B0604020202020204" pitchFamily="34" charset="0"/>
                <a:cs typeface="Arial" panose="020B0604020202020204" pitchFamily="34" charset="0"/>
              </a:rPr>
              <a:t>vs </a:t>
            </a:r>
            <a:r>
              <a:rPr kumimoji="1" lang="en-GB" altLang="zh-CN" sz="2000" i="1" dirty="0">
                <a:latin typeface="Arial" panose="020B0604020202020204" pitchFamily="34" charset="0"/>
                <a:cs typeface="Arial" panose="020B0604020202020204" pitchFamily="34" charset="0"/>
              </a:rPr>
              <a:t>p</a:t>
            </a:r>
            <a:r>
              <a:rPr kumimoji="1" lang="en-GB" altLang="zh-CN" sz="2000" i="1" dirty="0" smtClean="0">
                <a:latin typeface="Arial" panose="020B0604020202020204" pitchFamily="34" charset="0"/>
                <a:cs typeface="Arial" panose="020B0604020202020204" pitchFamily="34" charset="0"/>
              </a:rPr>
              <a:t>rotective paints</a:t>
            </a:r>
          </a:p>
          <a:p>
            <a:pPr marL="342900" marR="0" lvl="0" indent="-342900"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1" lang="nl-BE" altLang="zh-CN" sz="2000" dirty="0" smtClean="0">
                <a:latin typeface="Arial" panose="020B0604020202020204" pitchFamily="34" charset="0"/>
                <a:cs typeface="Arial" panose="020B0604020202020204" pitchFamily="34" charset="0"/>
              </a:rPr>
              <a:t>One component organic zinc coating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nl-BE" altLang="zh-CN" sz="2000" dirty="0" smtClean="0">
                <a:latin typeface="Arial" panose="020B0604020202020204" pitchFamily="34" charset="0"/>
                <a:cs typeface="Arial" panose="020B0604020202020204" pitchFamily="34" charset="0"/>
              </a:rPr>
              <a:t>ZINGA is NOT a paint</a:t>
            </a:r>
          </a:p>
          <a:p>
            <a:pPr marL="342900" marR="0" lvl="0" indent="-342900" algn="l" defTabSz="914400" rtl="0" eaLnBrk="1" fontAlgn="auto" latinLnBrk="0" hangingPunct="1">
              <a:lnSpc>
                <a:spcPct val="100000"/>
              </a:lnSpc>
              <a:spcBef>
                <a:spcPct val="20000"/>
              </a:spcBef>
              <a:spcAft>
                <a:spcPts val="0"/>
              </a:spcAft>
              <a:buClrTx/>
              <a:buSzTx/>
              <a:tabLst/>
              <a:defRPr/>
            </a:pPr>
            <a:r>
              <a:rPr kumimoji="1" lang="nl-BE" altLang="zh-CN" sz="2000" dirty="0" smtClean="0">
                <a:latin typeface="Arial" panose="020B0604020202020204" pitchFamily="34" charset="0"/>
                <a:cs typeface="Arial" panose="020B0604020202020204" pitchFamily="34" charset="0"/>
              </a:rPr>
              <a:t>     - Does not form a </a:t>
            </a:r>
            <a:r>
              <a:rPr kumimoji="1" lang="en-US" altLang="zh-CN" sz="2000" dirty="0" smtClean="0">
                <a:latin typeface="Arial" panose="020B0604020202020204" pitchFamily="34" charset="0"/>
                <a:cs typeface="Arial" panose="020B0604020202020204" pitchFamily="34" charset="0"/>
              </a:rPr>
              <a:t>c</a:t>
            </a:r>
            <a:r>
              <a:rPr kumimoji="1" lang="nl-BE" altLang="zh-CN" sz="2000" dirty="0" smtClean="0">
                <a:latin typeface="Arial" panose="020B0604020202020204" pitchFamily="34" charset="0"/>
                <a:cs typeface="Arial" panose="020B0604020202020204" pitchFamily="34" charset="0"/>
              </a:rPr>
              <a:t>losed film</a:t>
            </a:r>
          </a:p>
          <a:p>
            <a:pPr marL="342900" marR="0" lvl="0" indent="-342900" algn="l" defTabSz="914400" rtl="0" eaLnBrk="1" fontAlgn="auto" latinLnBrk="0" hangingPunct="1">
              <a:lnSpc>
                <a:spcPct val="100000"/>
              </a:lnSpc>
              <a:spcBef>
                <a:spcPct val="20000"/>
              </a:spcBef>
              <a:spcAft>
                <a:spcPts val="0"/>
              </a:spcAft>
              <a:buClrTx/>
              <a:buSzTx/>
              <a:tabLst/>
              <a:defRPr/>
            </a:pPr>
            <a:r>
              <a:rPr kumimoji="1" lang="nl-BE" altLang="zh-CN" sz="2000" dirty="0" smtClean="0">
                <a:latin typeface="Arial" panose="020B0604020202020204" pitchFamily="34" charset="0"/>
                <a:cs typeface="Arial" panose="020B0604020202020204" pitchFamily="34" charset="0"/>
              </a:rPr>
              <a:t>     - Will never crack</a:t>
            </a:r>
          </a:p>
          <a:p>
            <a:pPr marL="342900" marR="0" lvl="0" indent="-342900" algn="l" defTabSz="914400" rtl="0" eaLnBrk="1" fontAlgn="auto" latinLnBrk="0" hangingPunct="1">
              <a:lnSpc>
                <a:spcPct val="100000"/>
              </a:lnSpc>
              <a:spcBef>
                <a:spcPct val="20000"/>
              </a:spcBef>
              <a:spcAft>
                <a:spcPts val="0"/>
              </a:spcAft>
              <a:buClrTx/>
              <a:buSzTx/>
              <a:tabLst/>
              <a:defRPr/>
            </a:pPr>
            <a:r>
              <a:rPr kumimoji="1" lang="nl-BE" altLang="zh-CN" sz="2000" dirty="0" smtClean="0">
                <a:latin typeface="Arial" panose="020B0604020202020204" pitchFamily="34" charset="0"/>
                <a:cs typeface="Arial" panose="020B0604020202020204" pitchFamily="34" charset="0"/>
              </a:rPr>
              <a:t>     - will never peel off</a:t>
            </a:r>
          </a:p>
          <a:p>
            <a:pPr marL="627063" marR="0" lvl="1" indent="-169863"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nl-BE" sz="2000" i="0" u="none" strike="noStrike" kern="1200" cap="none" spc="0" normalizeH="0" baseline="0" noProof="0" dirty="0" smtClean="0">
              <a:ln>
                <a:noFill/>
              </a:ln>
              <a:solidFill>
                <a:srgbClr val="000000"/>
              </a:solidFill>
              <a:effectLst/>
              <a:uLnTx/>
              <a:uFillTx/>
              <a:latin typeface="+mn-ea"/>
              <a:cs typeface="+mn-cs"/>
            </a:endParaRPr>
          </a:p>
          <a:p>
            <a:pPr marL="627063" marR="0" lvl="1" indent="-169863"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000" i="0" u="none" strike="noStrike" kern="1200" cap="none" spc="0" normalizeH="0" baseline="0" noProof="0" dirty="0" smtClean="0">
              <a:ln>
                <a:noFill/>
              </a:ln>
              <a:solidFill>
                <a:schemeClr val="tx1"/>
              </a:solidFill>
              <a:effectLst/>
              <a:uLnTx/>
              <a:uFillTx/>
              <a:latin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nl-BE" sz="2000" i="0" u="none" strike="noStrike" kern="1200" cap="none" spc="0" normalizeH="0" baseline="0" noProof="0" dirty="0">
              <a:ln>
                <a:noFill/>
              </a:ln>
              <a:solidFill>
                <a:schemeClr val="tx1"/>
              </a:solidFill>
              <a:effectLst/>
              <a:uLnTx/>
              <a:uFillTx/>
              <a:latin typeface="+mn-ea"/>
              <a:cs typeface="+mn-cs"/>
            </a:endParaRPr>
          </a:p>
        </p:txBody>
      </p:sp>
      <p:sp>
        <p:nvSpPr>
          <p:cNvPr id="13" name="Tekstvak 9"/>
          <p:cNvSpPr txBox="1">
            <a:spLocks noChangeArrowheads="1"/>
          </p:cNvSpPr>
          <p:nvPr/>
        </p:nvSpPr>
        <p:spPr bwMode="auto">
          <a:xfrm>
            <a:off x="5796136" y="3861048"/>
            <a:ext cx="1239088" cy="307777"/>
          </a:xfrm>
          <a:prstGeom prst="rect">
            <a:avLst/>
          </a:prstGeom>
          <a:noFill/>
          <a:ln w="9525">
            <a:noFill/>
            <a:miter lim="800000"/>
            <a:headEnd/>
            <a:tailEnd/>
          </a:ln>
        </p:spPr>
        <p:txBody>
          <a:bodyPr wrap="square">
            <a:spAutoFit/>
          </a:bodyPr>
          <a:lstStyle/>
          <a:p>
            <a:r>
              <a:rPr lang="en-GB" sz="1400" dirty="0">
                <a:solidFill>
                  <a:srgbClr val="000000"/>
                </a:solidFill>
                <a:latin typeface="Arial" pitchFamily="34" charset="0"/>
                <a:cs typeface="Arial" charset="0"/>
              </a:rPr>
              <a:t>Untreated</a:t>
            </a:r>
          </a:p>
        </p:txBody>
      </p:sp>
      <p:sp>
        <p:nvSpPr>
          <p:cNvPr id="14" name="Tekstvak 10"/>
          <p:cNvSpPr txBox="1">
            <a:spLocks noChangeArrowheads="1"/>
          </p:cNvSpPr>
          <p:nvPr/>
        </p:nvSpPr>
        <p:spPr bwMode="auto">
          <a:xfrm>
            <a:off x="7236296" y="3697868"/>
            <a:ext cx="1641411" cy="523220"/>
          </a:xfrm>
          <a:prstGeom prst="rect">
            <a:avLst/>
          </a:prstGeom>
          <a:noFill/>
          <a:ln w="9525">
            <a:noFill/>
            <a:miter lim="800000"/>
            <a:headEnd/>
            <a:tailEnd/>
          </a:ln>
        </p:spPr>
        <p:txBody>
          <a:bodyPr wrap="square">
            <a:spAutoFit/>
          </a:bodyPr>
          <a:lstStyle/>
          <a:p>
            <a:pPr algn="ctr"/>
            <a:r>
              <a:rPr lang="en-GB" sz="1400" dirty="0">
                <a:solidFill>
                  <a:srgbClr val="000000"/>
                </a:solidFill>
                <a:latin typeface="Arial" pitchFamily="34" charset="0"/>
                <a:cs typeface="Arial" charset="0"/>
              </a:rPr>
              <a:t>Treated except 2cm strip</a:t>
            </a:r>
          </a:p>
        </p:txBody>
      </p:sp>
      <p:sp>
        <p:nvSpPr>
          <p:cNvPr id="15" name="Rectangle 17"/>
          <p:cNvSpPr>
            <a:spLocks noChangeArrowheads="1"/>
          </p:cNvSpPr>
          <p:nvPr/>
        </p:nvSpPr>
        <p:spPr bwMode="auto">
          <a:xfrm>
            <a:off x="5912248" y="6078782"/>
            <a:ext cx="2089150" cy="215900"/>
          </a:xfrm>
          <a:prstGeom prst="rect">
            <a:avLst/>
          </a:prstGeom>
          <a:noFill/>
          <a:ln w="9525" algn="ctr">
            <a:noFill/>
            <a:miter lim="800000"/>
            <a:headEnd/>
            <a:tailEnd/>
          </a:ln>
        </p:spPr>
        <p:txBody>
          <a:bodyPr wrap="none" anchor="ctr"/>
          <a:lstStyle/>
          <a:p>
            <a:pPr algn="ctr">
              <a:defRPr/>
            </a:pPr>
            <a:r>
              <a:rPr lang="nl-BE" sz="1400" dirty="0">
                <a:solidFill>
                  <a:schemeClr val="tx1">
                    <a:lumMod val="85000"/>
                    <a:lumOff val="15000"/>
                  </a:schemeClr>
                </a:solidFill>
                <a:latin typeface="Arial" pitchFamily="34" charset="0"/>
              </a:rPr>
              <a:t>ZINGA </a:t>
            </a:r>
            <a:r>
              <a:rPr lang="nl-BE" sz="1400" dirty="0" err="1">
                <a:solidFill>
                  <a:schemeClr val="tx1">
                    <a:lumMod val="85000"/>
                    <a:lumOff val="15000"/>
                  </a:schemeClr>
                </a:solidFill>
                <a:latin typeface="Arial" pitchFamily="34" charset="0"/>
              </a:rPr>
              <a:t>layer</a:t>
            </a:r>
            <a:endParaRPr lang="nl-NL" sz="1400" dirty="0">
              <a:solidFill>
                <a:schemeClr val="tx1">
                  <a:lumMod val="85000"/>
                  <a:lumOff val="15000"/>
                </a:schemeClr>
              </a:solidFill>
              <a:latin typeface="Arial" pitchFamily="34" charset="0"/>
            </a:endParaRPr>
          </a:p>
        </p:txBody>
      </p:sp>
      <p:pic>
        <p:nvPicPr>
          <p:cNvPr id="1026" name="Picture 2"/>
          <p:cNvPicPr>
            <a:picLocks noChangeAspect="1" noChangeArrowheads="1"/>
          </p:cNvPicPr>
          <p:nvPr/>
        </p:nvPicPr>
        <p:blipFill>
          <a:blip r:embed="rId2" cstate="print"/>
          <a:srcRect b="5501"/>
          <a:stretch>
            <a:fillRect/>
          </a:stretch>
        </p:blipFill>
        <p:spPr bwMode="auto">
          <a:xfrm>
            <a:off x="5652120" y="1628800"/>
            <a:ext cx="3024336" cy="21245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292080" y="4293096"/>
            <a:ext cx="3600400" cy="16711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3091867" y="472548"/>
            <a:ext cx="5243522" cy="1014434"/>
          </a:xfrm>
          <a:prstGeom prst="rect">
            <a:avLst/>
          </a:prstGeom>
          <a:noFill/>
          <a:ln w="9525">
            <a:noFill/>
            <a:miter lim="800000"/>
            <a:headEnd/>
            <a:tailEnd/>
          </a:ln>
        </p:spPr>
        <p:txBody>
          <a:bodyPr anchor="ctr"/>
          <a:lstStyle/>
          <a:p>
            <a:pPr>
              <a:lnSpc>
                <a:spcPct val="140000"/>
              </a:lnSpc>
            </a:pPr>
            <a:r>
              <a:rPr kumimoji="1" lang="en-US" altLang="zh-CN" sz="2800" b="1" dirty="0" smtClean="0">
                <a:solidFill>
                  <a:schemeClr val="tx2"/>
                </a:solidFill>
                <a:latin typeface="Arial" panose="020B0604020202020204" pitchFamily="34" charset="0"/>
                <a:cs typeface="Arial" panose="020B0604020202020204" pitchFamily="34" charset="0"/>
              </a:rPr>
              <a:t>Advantages of ZINGA  </a:t>
            </a:r>
          </a:p>
          <a:p>
            <a:pPr>
              <a:lnSpc>
                <a:spcPct val="140000"/>
              </a:lnSpc>
            </a:pPr>
            <a:r>
              <a:rPr kumimoji="1" lang="en-US" altLang="zh-CN" sz="2400" b="1" dirty="0" smtClean="0">
                <a:solidFill>
                  <a:schemeClr val="tx2"/>
                </a:solidFill>
                <a:latin typeface="Arial" panose="020B0604020202020204" pitchFamily="34" charset="0"/>
                <a:cs typeface="Arial" panose="020B0604020202020204" pitchFamily="34" charset="0"/>
              </a:rPr>
              <a:t>Product Performance</a:t>
            </a:r>
            <a:endParaRPr kumimoji="1" lang="zh-CN" altLang="en-US" sz="2400" b="1" dirty="0">
              <a:solidFill>
                <a:schemeClr val="tx2"/>
              </a:solidFill>
              <a:latin typeface="Arial" panose="020B0604020202020204" pitchFamily="34" charset="0"/>
              <a:cs typeface="Arial" panose="020B0604020202020204" pitchFamily="34" charset="0"/>
            </a:endParaRPr>
          </a:p>
        </p:txBody>
      </p:sp>
      <p:sp>
        <p:nvSpPr>
          <p:cNvPr id="10" name="Tijdelijke aanduiding voor tekst 2"/>
          <p:cNvSpPr txBox="1">
            <a:spLocks/>
          </p:cNvSpPr>
          <p:nvPr/>
        </p:nvSpPr>
        <p:spPr>
          <a:xfrm>
            <a:off x="827584" y="1861025"/>
            <a:ext cx="8083176" cy="2376264"/>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Galvanised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structures can be </a:t>
            </a:r>
            <a:r>
              <a:rPr kumimoji="0" lang="en-US" sz="2000" b="1" i="1" u="none" strike="noStrike" kern="1200" cap="none" spc="0" normalizeH="0" baseline="0" noProof="0" dirty="0" smtClean="0">
                <a:ln>
                  <a:noFill/>
                </a:ln>
                <a:solidFill>
                  <a:schemeClr val="tx1"/>
                </a:solidFill>
                <a:effectLst/>
                <a:uLnTx/>
                <a:uFillTx/>
                <a:latin typeface="+mn-lt"/>
                <a:ea typeface="+mn-ea"/>
                <a:cs typeface="+mn-cs"/>
              </a:rPr>
              <a:t>recharged or reloaded</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with ZINGA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ZINGA on ZINGA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ZINGA on </a:t>
            </a:r>
            <a:r>
              <a:rPr lang="en-US" sz="2000" dirty="0" err="1"/>
              <a:t>m</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etallised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or HDG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Each new layer of ZINGA blends perfectly with the previous one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Additional layers all blend to form </a:t>
            </a:r>
            <a:r>
              <a:rPr kumimoji="0" lang="en-US" sz="2000" b="1" i="0" u="sng" strike="noStrike" kern="1200" cap="none" spc="0" normalizeH="0" baseline="0" noProof="0" dirty="0" smtClean="0">
                <a:ln>
                  <a:noFill/>
                </a:ln>
                <a:solidFill>
                  <a:schemeClr val="tx1"/>
                </a:solidFill>
                <a:effectLst/>
                <a:uLnTx/>
                <a:uFillTx/>
                <a:latin typeface="+mn-lt"/>
                <a:ea typeface="+mn-ea"/>
                <a:cs typeface="+mn-cs"/>
              </a:rPr>
              <a:t>one single, homogeneous ZINGA layer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nl-BE"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Afbeelding 1">
            <a:extLst>
              <a:ext uri="{FF2B5EF4-FFF2-40B4-BE49-F238E27FC236}">
                <a16:creationId xmlns="" xmlns:a16="http://schemas.microsoft.com/office/drawing/2014/main" id="{E9DC0703-3C95-4B8A-9F00-A04ADC747D6B}"/>
              </a:ext>
            </a:extLst>
          </p:cNvPr>
          <p:cNvPicPr>
            <a:picLocks noChangeAspect="1"/>
          </p:cNvPicPr>
          <p:nvPr/>
        </p:nvPicPr>
        <p:blipFill rotWithShape="1">
          <a:blip r:embed="rId2" cstate="print"/>
          <a:srcRect l="33145" t="20202" r="29132" b="13054"/>
          <a:stretch/>
        </p:blipFill>
        <p:spPr>
          <a:xfrm>
            <a:off x="927844" y="3717032"/>
            <a:ext cx="2016224" cy="2006597"/>
          </a:xfrm>
          <a:prstGeom prst="rect">
            <a:avLst/>
          </a:prstGeom>
        </p:spPr>
      </p:pic>
      <p:pic>
        <p:nvPicPr>
          <p:cNvPr id="19" name="Afbeelding 4">
            <a:extLst>
              <a:ext uri="{FF2B5EF4-FFF2-40B4-BE49-F238E27FC236}">
                <a16:creationId xmlns="" xmlns:a16="http://schemas.microsoft.com/office/drawing/2014/main" id="{4B7B5267-B3E4-451C-800C-A1479563A696}"/>
              </a:ext>
            </a:extLst>
          </p:cNvPr>
          <p:cNvPicPr>
            <a:picLocks noChangeAspect="1"/>
          </p:cNvPicPr>
          <p:nvPr/>
        </p:nvPicPr>
        <p:blipFill rotWithShape="1">
          <a:blip r:embed="rId3" cstate="print"/>
          <a:srcRect l="15350" t="17801" r="42913" b="7912"/>
          <a:stretch/>
        </p:blipFill>
        <p:spPr>
          <a:xfrm>
            <a:off x="3589413" y="3717032"/>
            <a:ext cx="2020254" cy="2004786"/>
          </a:xfrm>
          <a:prstGeom prst="rect">
            <a:avLst/>
          </a:prstGeom>
        </p:spPr>
      </p:pic>
      <p:pic>
        <p:nvPicPr>
          <p:cNvPr id="20" name="Afbeelding 5">
            <a:extLst>
              <a:ext uri="{FF2B5EF4-FFF2-40B4-BE49-F238E27FC236}">
                <a16:creationId xmlns="" xmlns:a16="http://schemas.microsoft.com/office/drawing/2014/main" id="{045082D5-70E8-4011-B514-290B0054902F}"/>
              </a:ext>
            </a:extLst>
          </p:cNvPr>
          <p:cNvPicPr>
            <a:picLocks noChangeAspect="1"/>
          </p:cNvPicPr>
          <p:nvPr/>
        </p:nvPicPr>
        <p:blipFill rotWithShape="1">
          <a:blip r:embed="rId4" cstate="print"/>
          <a:srcRect l="23574" t="41111" r="48863" b="16889"/>
          <a:stretch/>
        </p:blipFill>
        <p:spPr>
          <a:xfrm>
            <a:off x="6232389" y="3717032"/>
            <a:ext cx="2030228" cy="2012724"/>
          </a:xfrm>
          <a:prstGeom prst="rect">
            <a:avLst/>
          </a:prstGeom>
        </p:spPr>
      </p:pic>
      <p:sp>
        <p:nvSpPr>
          <p:cNvPr id="21" name="Rectangle 11"/>
          <p:cNvSpPr>
            <a:spLocks noChangeArrowheads="1"/>
          </p:cNvSpPr>
          <p:nvPr/>
        </p:nvSpPr>
        <p:spPr bwMode="auto">
          <a:xfrm>
            <a:off x="827088" y="5809473"/>
            <a:ext cx="2225675" cy="473075"/>
          </a:xfrm>
          <a:prstGeom prst="rect">
            <a:avLst/>
          </a:prstGeom>
          <a:noFill/>
          <a:ln w="9525" algn="ctr">
            <a:noFill/>
            <a:miter lim="800000"/>
            <a:headEnd/>
            <a:tailEnd/>
          </a:ln>
        </p:spPr>
        <p:txBody>
          <a:bodyPr lIns="0" tIns="0" rIns="0" bIns="0"/>
          <a:lstStyle/>
          <a:p>
            <a:pPr algn="ctr">
              <a:defRPr/>
            </a:pPr>
            <a:r>
              <a:rPr lang="nl-BE" sz="1600" dirty="0" err="1">
                <a:solidFill>
                  <a:schemeClr val="tx1">
                    <a:lumMod val="85000"/>
                    <a:lumOff val="15000"/>
                  </a:schemeClr>
                </a:solidFill>
                <a:latin typeface="Arial" pitchFamily="34" charset="0"/>
                <a:cs typeface="Arial" pitchFamily="34" charset="0"/>
              </a:rPr>
              <a:t>Copper</a:t>
            </a:r>
            <a:r>
              <a:rPr lang="nl-BE" sz="1600" dirty="0">
                <a:solidFill>
                  <a:schemeClr val="tx1">
                    <a:lumMod val="85000"/>
                    <a:lumOff val="15000"/>
                  </a:schemeClr>
                </a:solidFill>
                <a:latin typeface="Arial" pitchFamily="34" charset="0"/>
                <a:cs typeface="Arial" pitchFamily="34" charset="0"/>
              </a:rPr>
              <a:t> </a:t>
            </a:r>
            <a:r>
              <a:rPr lang="nl-BE" sz="1600" dirty="0" err="1">
                <a:solidFill>
                  <a:schemeClr val="tx1">
                    <a:lumMod val="85000"/>
                    <a:lumOff val="15000"/>
                  </a:schemeClr>
                </a:solidFill>
                <a:latin typeface="Arial" pitchFamily="34" charset="0"/>
                <a:cs typeface="Arial" pitchFamily="34" charset="0"/>
              </a:rPr>
              <a:t>particles</a:t>
            </a:r>
            <a:r>
              <a:rPr lang="nl-BE" sz="1600" dirty="0">
                <a:solidFill>
                  <a:schemeClr val="tx1">
                    <a:lumMod val="85000"/>
                    <a:lumOff val="15000"/>
                  </a:schemeClr>
                </a:solidFill>
                <a:latin typeface="Arial" pitchFamily="34" charset="0"/>
                <a:cs typeface="Arial" pitchFamily="34" charset="0"/>
              </a:rPr>
              <a:t> on top of ZINGA</a:t>
            </a:r>
            <a:endParaRPr lang="nl-NL" sz="1600" dirty="0">
              <a:solidFill>
                <a:schemeClr val="tx1">
                  <a:lumMod val="85000"/>
                  <a:lumOff val="15000"/>
                </a:schemeClr>
              </a:solidFill>
              <a:latin typeface="Arial" pitchFamily="34" charset="0"/>
              <a:cs typeface="Arial" pitchFamily="34" charset="0"/>
            </a:endParaRPr>
          </a:p>
        </p:txBody>
      </p:sp>
      <p:sp>
        <p:nvSpPr>
          <p:cNvPr id="22" name="Rectangle 11">
            <a:extLst>
              <a:ext uri="{FF2B5EF4-FFF2-40B4-BE49-F238E27FC236}">
                <a16:creationId xmlns="" xmlns:a16="http://schemas.microsoft.com/office/drawing/2014/main" id="{35B2BE15-3E7B-4FA4-9C20-DBADFBB97818}"/>
              </a:ext>
            </a:extLst>
          </p:cNvPr>
          <p:cNvSpPr>
            <a:spLocks noChangeArrowheads="1"/>
          </p:cNvSpPr>
          <p:nvPr/>
        </p:nvSpPr>
        <p:spPr bwMode="auto">
          <a:xfrm>
            <a:off x="3419475" y="5630317"/>
            <a:ext cx="2448669" cy="534888"/>
          </a:xfrm>
          <a:prstGeom prst="rect">
            <a:avLst/>
          </a:prstGeom>
          <a:noFill/>
          <a:ln w="9525" algn="ctr">
            <a:noFill/>
            <a:miter lim="800000"/>
            <a:headEnd/>
            <a:tailEnd/>
          </a:ln>
        </p:spPr>
        <p:txBody>
          <a:bodyPr lIns="0" tIns="0" rIns="0" bIns="0"/>
          <a:lstStyle/>
          <a:p>
            <a:pPr algn="ctr">
              <a:defRPr/>
            </a:pPr>
            <a:r>
              <a:rPr lang="nl-BE" sz="1200" dirty="0">
                <a:solidFill>
                  <a:schemeClr val="tx1">
                    <a:lumMod val="85000"/>
                    <a:lumOff val="15000"/>
                  </a:schemeClr>
                </a:solidFill>
                <a:latin typeface="Arial" pitchFamily="34" charset="0"/>
                <a:cs typeface="Arial" pitchFamily="34" charset="0"/>
              </a:rPr>
              <a:t>Application of 2nd pass ZINGA on </a:t>
            </a:r>
            <a:r>
              <a:rPr lang="nl-BE" sz="1200" dirty="0" err="1">
                <a:solidFill>
                  <a:schemeClr val="tx1">
                    <a:lumMod val="85000"/>
                    <a:lumOff val="15000"/>
                  </a:schemeClr>
                </a:solidFill>
                <a:latin typeface="Arial" pitchFamily="34" charset="0"/>
                <a:cs typeface="Arial" pitchFamily="34" charset="0"/>
              </a:rPr>
              <a:t>copper</a:t>
            </a:r>
            <a:r>
              <a:rPr lang="nl-BE" sz="1200" dirty="0">
                <a:solidFill>
                  <a:schemeClr val="tx1">
                    <a:lumMod val="85000"/>
                    <a:lumOff val="15000"/>
                  </a:schemeClr>
                </a:solidFill>
                <a:latin typeface="Arial" pitchFamily="34" charset="0"/>
                <a:cs typeface="Arial" pitchFamily="34" charset="0"/>
              </a:rPr>
              <a:t> </a:t>
            </a:r>
            <a:r>
              <a:rPr lang="nl-BE" sz="1200" dirty="0" err="1">
                <a:solidFill>
                  <a:schemeClr val="tx1">
                    <a:lumMod val="85000"/>
                    <a:lumOff val="15000"/>
                  </a:schemeClr>
                </a:solidFill>
                <a:latin typeface="Arial" pitchFamily="34" charset="0"/>
                <a:cs typeface="Arial" pitchFamily="34" charset="0"/>
              </a:rPr>
              <a:t>particles</a:t>
            </a:r>
            <a:r>
              <a:rPr lang="nl-BE" sz="1200" dirty="0">
                <a:solidFill>
                  <a:schemeClr val="tx1">
                    <a:lumMod val="85000"/>
                    <a:lumOff val="15000"/>
                  </a:schemeClr>
                </a:solidFill>
                <a:latin typeface="Arial" pitchFamily="34" charset="0"/>
                <a:cs typeface="Arial" pitchFamily="34" charset="0"/>
              </a:rPr>
              <a:t> ;</a:t>
            </a:r>
          </a:p>
          <a:p>
            <a:pPr algn="ctr">
              <a:defRPr/>
            </a:pPr>
            <a:r>
              <a:rPr lang="nl-BE" sz="1200" dirty="0">
                <a:solidFill>
                  <a:schemeClr val="tx1">
                    <a:lumMod val="85000"/>
                    <a:lumOff val="15000"/>
                  </a:schemeClr>
                </a:solidFill>
                <a:latin typeface="Arial" pitchFamily="34" charset="0"/>
                <a:cs typeface="Arial" pitchFamily="34" charset="0"/>
              </a:rPr>
              <a:t>The </a:t>
            </a:r>
            <a:r>
              <a:rPr lang="nl-BE" sz="1200" dirty="0" err="1">
                <a:solidFill>
                  <a:schemeClr val="tx1">
                    <a:lumMod val="85000"/>
                    <a:lumOff val="15000"/>
                  </a:schemeClr>
                </a:solidFill>
                <a:latin typeface="Arial" pitchFamily="34" charset="0"/>
                <a:cs typeface="Arial" pitchFamily="34" charset="0"/>
              </a:rPr>
              <a:t>copper</a:t>
            </a:r>
            <a:r>
              <a:rPr lang="nl-BE" sz="1200" dirty="0">
                <a:solidFill>
                  <a:schemeClr val="tx1">
                    <a:lumMod val="85000"/>
                    <a:lumOff val="15000"/>
                  </a:schemeClr>
                </a:solidFill>
                <a:latin typeface="Arial" pitchFamily="34" charset="0"/>
                <a:cs typeface="Arial" pitchFamily="34" charset="0"/>
              </a:rPr>
              <a:t> </a:t>
            </a:r>
            <a:r>
              <a:rPr lang="nl-BE" sz="1200" dirty="0" err="1">
                <a:solidFill>
                  <a:schemeClr val="tx1">
                    <a:lumMod val="85000"/>
                    <a:lumOff val="15000"/>
                  </a:schemeClr>
                </a:solidFill>
                <a:latin typeface="Arial" pitchFamily="34" charset="0"/>
                <a:cs typeface="Arial" pitchFamily="34" charset="0"/>
              </a:rPr>
              <a:t>particles</a:t>
            </a:r>
            <a:r>
              <a:rPr lang="nl-BE" sz="1200" dirty="0">
                <a:solidFill>
                  <a:schemeClr val="tx1">
                    <a:lumMod val="85000"/>
                    <a:lumOff val="15000"/>
                  </a:schemeClr>
                </a:solidFill>
                <a:latin typeface="Arial" pitchFamily="34" charset="0"/>
                <a:cs typeface="Arial" pitchFamily="34" charset="0"/>
              </a:rPr>
              <a:t> blend</a:t>
            </a:r>
          </a:p>
          <a:p>
            <a:pPr algn="ctr">
              <a:defRPr/>
            </a:pPr>
            <a:r>
              <a:rPr lang="nl-BE" sz="1200" dirty="0">
                <a:solidFill>
                  <a:schemeClr val="tx1">
                    <a:lumMod val="85000"/>
                    <a:lumOff val="15000"/>
                  </a:schemeClr>
                </a:solidFill>
                <a:latin typeface="Arial" pitchFamily="34" charset="0"/>
                <a:cs typeface="Arial" pitchFamily="34" charset="0"/>
              </a:rPr>
              <a:t>in </a:t>
            </a:r>
            <a:r>
              <a:rPr lang="nl-BE" sz="1200" dirty="0" err="1">
                <a:solidFill>
                  <a:schemeClr val="tx1">
                    <a:lumMod val="85000"/>
                    <a:lumOff val="15000"/>
                  </a:schemeClr>
                </a:solidFill>
                <a:latin typeface="Arial" pitchFamily="34" charset="0"/>
                <a:cs typeface="Arial" pitchFamily="34" charset="0"/>
              </a:rPr>
              <a:t>the</a:t>
            </a:r>
            <a:r>
              <a:rPr lang="nl-BE" sz="1200" dirty="0">
                <a:solidFill>
                  <a:schemeClr val="tx1">
                    <a:lumMod val="85000"/>
                    <a:lumOff val="15000"/>
                  </a:schemeClr>
                </a:solidFill>
                <a:latin typeface="Arial" pitchFamily="34" charset="0"/>
                <a:cs typeface="Arial" pitchFamily="34" charset="0"/>
              </a:rPr>
              <a:t> </a:t>
            </a:r>
            <a:r>
              <a:rPr lang="nl-BE" sz="1200" dirty="0" err="1">
                <a:solidFill>
                  <a:schemeClr val="tx1">
                    <a:lumMod val="85000"/>
                    <a:lumOff val="15000"/>
                  </a:schemeClr>
                </a:solidFill>
                <a:latin typeface="Arial" pitchFamily="34" charset="0"/>
                <a:cs typeface="Arial" pitchFamily="34" charset="0"/>
              </a:rPr>
              <a:t>two</a:t>
            </a:r>
            <a:r>
              <a:rPr lang="nl-BE" sz="1200" dirty="0">
                <a:solidFill>
                  <a:schemeClr val="tx1">
                    <a:lumMod val="85000"/>
                    <a:lumOff val="15000"/>
                  </a:schemeClr>
                </a:solidFill>
                <a:latin typeface="Arial" pitchFamily="34" charset="0"/>
                <a:cs typeface="Arial" pitchFamily="34" charset="0"/>
              </a:rPr>
              <a:t> </a:t>
            </a:r>
            <a:r>
              <a:rPr lang="nl-BE" sz="1200" dirty="0" err="1">
                <a:solidFill>
                  <a:schemeClr val="tx1">
                    <a:lumMod val="85000"/>
                    <a:lumOff val="15000"/>
                  </a:schemeClr>
                </a:solidFill>
                <a:latin typeface="Arial" pitchFamily="34" charset="0"/>
                <a:cs typeface="Arial" pitchFamily="34" charset="0"/>
              </a:rPr>
              <a:t>layers</a:t>
            </a:r>
            <a:r>
              <a:rPr lang="nl-BE" sz="1200" dirty="0">
                <a:solidFill>
                  <a:schemeClr val="tx1">
                    <a:lumMod val="85000"/>
                    <a:lumOff val="15000"/>
                  </a:schemeClr>
                </a:solidFill>
                <a:latin typeface="Arial" pitchFamily="34" charset="0"/>
                <a:cs typeface="Arial" pitchFamily="34" charset="0"/>
              </a:rPr>
              <a:t> of ZINGA</a:t>
            </a:r>
            <a:endParaRPr lang="nl-NL" sz="1200" dirty="0">
              <a:solidFill>
                <a:schemeClr val="tx1">
                  <a:lumMod val="85000"/>
                  <a:lumOff val="15000"/>
                </a:schemeClr>
              </a:solidFill>
              <a:latin typeface="Arial" pitchFamily="34" charset="0"/>
              <a:cs typeface="Arial" pitchFamily="34" charset="0"/>
            </a:endParaRPr>
          </a:p>
        </p:txBody>
      </p:sp>
      <p:sp>
        <p:nvSpPr>
          <p:cNvPr id="23" name="Rechthoek 11">
            <a:extLst>
              <a:ext uri="{FF2B5EF4-FFF2-40B4-BE49-F238E27FC236}">
                <a16:creationId xmlns="" xmlns:a16="http://schemas.microsoft.com/office/drawing/2014/main" id="{F5C84D7D-3024-4817-A44A-D5C8553C33B2}"/>
              </a:ext>
            </a:extLst>
          </p:cNvPr>
          <p:cNvSpPr/>
          <p:nvPr/>
        </p:nvSpPr>
        <p:spPr>
          <a:xfrm>
            <a:off x="5879297" y="5703734"/>
            <a:ext cx="2664296" cy="646331"/>
          </a:xfrm>
          <a:prstGeom prst="rect">
            <a:avLst/>
          </a:prstGeom>
        </p:spPr>
        <p:txBody>
          <a:bodyPr wrap="square">
            <a:spAutoFit/>
          </a:bodyPr>
          <a:lstStyle/>
          <a:p>
            <a:pPr algn="ctr">
              <a:defRPr/>
            </a:pPr>
            <a:r>
              <a:rPr lang="nl-BE" sz="1200" dirty="0" err="1">
                <a:solidFill>
                  <a:schemeClr val="tx1">
                    <a:lumMod val="85000"/>
                    <a:lumOff val="15000"/>
                  </a:schemeClr>
                </a:solidFill>
                <a:latin typeface="Arial" pitchFamily="34" charset="0"/>
                <a:cs typeface="Arial" pitchFamily="34" charset="0"/>
              </a:rPr>
              <a:t>Copper</a:t>
            </a:r>
            <a:r>
              <a:rPr lang="nl-BE" sz="1200" dirty="0">
                <a:solidFill>
                  <a:schemeClr val="tx1">
                    <a:lumMod val="85000"/>
                    <a:lumOff val="15000"/>
                  </a:schemeClr>
                </a:solidFill>
                <a:latin typeface="Arial" pitchFamily="34" charset="0"/>
                <a:cs typeface="Arial" pitchFamily="34" charset="0"/>
              </a:rPr>
              <a:t> </a:t>
            </a:r>
            <a:r>
              <a:rPr lang="nl-BE" sz="1200" dirty="0" err="1">
                <a:solidFill>
                  <a:schemeClr val="tx1">
                    <a:lumMod val="85000"/>
                    <a:lumOff val="15000"/>
                  </a:schemeClr>
                </a:solidFill>
                <a:latin typeface="Arial" pitchFamily="34" charset="0"/>
                <a:cs typeface="Arial" pitchFamily="34" charset="0"/>
              </a:rPr>
              <a:t>particles</a:t>
            </a:r>
            <a:r>
              <a:rPr lang="nl-BE" sz="1200" dirty="0">
                <a:solidFill>
                  <a:schemeClr val="tx1">
                    <a:lumMod val="85000"/>
                    <a:lumOff val="15000"/>
                  </a:schemeClr>
                </a:solidFill>
                <a:latin typeface="Arial" pitchFamily="34" charset="0"/>
                <a:cs typeface="Arial" pitchFamily="34" charset="0"/>
              </a:rPr>
              <a:t> in </a:t>
            </a:r>
            <a:r>
              <a:rPr lang="nl-BE" sz="1200" dirty="0" err="1">
                <a:solidFill>
                  <a:schemeClr val="tx1">
                    <a:lumMod val="85000"/>
                    <a:lumOff val="15000"/>
                  </a:schemeClr>
                </a:solidFill>
                <a:latin typeface="Arial" pitchFamily="34" charset="0"/>
                <a:cs typeface="Arial" pitchFamily="34" charset="0"/>
              </a:rPr>
              <a:t>between</a:t>
            </a:r>
            <a:endParaRPr lang="nl-BE" sz="1200" dirty="0">
              <a:solidFill>
                <a:schemeClr val="tx1">
                  <a:lumMod val="85000"/>
                  <a:lumOff val="15000"/>
                </a:schemeClr>
              </a:solidFill>
              <a:latin typeface="Arial" pitchFamily="34" charset="0"/>
              <a:cs typeface="Arial" pitchFamily="34" charset="0"/>
            </a:endParaRPr>
          </a:p>
          <a:p>
            <a:pPr algn="ctr">
              <a:defRPr/>
            </a:pPr>
            <a:r>
              <a:rPr lang="nl-BE" sz="1200" dirty="0" err="1">
                <a:solidFill>
                  <a:schemeClr val="tx1">
                    <a:lumMod val="85000"/>
                    <a:lumOff val="15000"/>
                  </a:schemeClr>
                </a:solidFill>
                <a:latin typeface="Arial" pitchFamily="34" charset="0"/>
                <a:cs typeface="Arial" pitchFamily="34" charset="0"/>
              </a:rPr>
              <a:t>the</a:t>
            </a:r>
            <a:r>
              <a:rPr lang="nl-BE" sz="1200" dirty="0">
                <a:solidFill>
                  <a:schemeClr val="tx1">
                    <a:lumMod val="85000"/>
                    <a:lumOff val="15000"/>
                  </a:schemeClr>
                </a:solidFill>
                <a:latin typeface="Arial" pitchFamily="34" charset="0"/>
                <a:cs typeface="Arial" pitchFamily="34" charset="0"/>
              </a:rPr>
              <a:t> </a:t>
            </a:r>
            <a:r>
              <a:rPr lang="nl-BE" sz="1200" dirty="0" err="1">
                <a:solidFill>
                  <a:schemeClr val="tx1">
                    <a:lumMod val="85000"/>
                    <a:lumOff val="15000"/>
                  </a:schemeClr>
                </a:solidFill>
                <a:latin typeface="Arial" pitchFamily="34" charset="0"/>
                <a:cs typeface="Arial" pitchFamily="34" charset="0"/>
              </a:rPr>
              <a:t>two</a:t>
            </a:r>
            <a:r>
              <a:rPr lang="nl-BE" sz="1200" dirty="0">
                <a:solidFill>
                  <a:schemeClr val="tx1">
                    <a:lumMod val="85000"/>
                    <a:lumOff val="15000"/>
                  </a:schemeClr>
                </a:solidFill>
                <a:latin typeface="Arial" pitchFamily="34" charset="0"/>
                <a:cs typeface="Arial" pitchFamily="34" charset="0"/>
              </a:rPr>
              <a:t> </a:t>
            </a:r>
            <a:r>
              <a:rPr lang="nl-BE" sz="1200" dirty="0" err="1">
                <a:solidFill>
                  <a:schemeClr val="tx1">
                    <a:lumMod val="85000"/>
                    <a:lumOff val="15000"/>
                  </a:schemeClr>
                </a:solidFill>
                <a:latin typeface="Arial" pitchFamily="34" charset="0"/>
                <a:cs typeface="Arial" pitchFamily="34" charset="0"/>
              </a:rPr>
              <a:t>layers</a:t>
            </a:r>
            <a:r>
              <a:rPr lang="nl-BE" sz="1200" dirty="0">
                <a:solidFill>
                  <a:schemeClr val="tx1">
                    <a:lumMod val="85000"/>
                    <a:lumOff val="15000"/>
                  </a:schemeClr>
                </a:solidFill>
                <a:latin typeface="Arial" pitchFamily="34" charset="0"/>
                <a:cs typeface="Arial" pitchFamily="34" charset="0"/>
              </a:rPr>
              <a:t> of epoxy </a:t>
            </a:r>
            <a:r>
              <a:rPr lang="nl-BE" sz="1200" dirty="0" err="1">
                <a:solidFill>
                  <a:schemeClr val="tx1">
                    <a:lumMod val="85000"/>
                    <a:lumOff val="15000"/>
                  </a:schemeClr>
                </a:solidFill>
                <a:latin typeface="Arial" pitchFamily="34" charset="0"/>
                <a:cs typeface="Arial" pitchFamily="34" charset="0"/>
              </a:rPr>
              <a:t>paint</a:t>
            </a:r>
            <a:r>
              <a:rPr lang="nl-BE" sz="1200" dirty="0">
                <a:solidFill>
                  <a:schemeClr val="tx1">
                    <a:lumMod val="85000"/>
                    <a:lumOff val="15000"/>
                  </a:schemeClr>
                </a:solidFill>
                <a:latin typeface="Arial" pitchFamily="34" charset="0"/>
                <a:cs typeface="Arial" pitchFamily="34" charset="0"/>
              </a:rPr>
              <a:t>.</a:t>
            </a:r>
          </a:p>
          <a:p>
            <a:pPr algn="ctr">
              <a:defRPr/>
            </a:pPr>
            <a:r>
              <a:rPr lang="nl-BE" sz="1200" dirty="0">
                <a:solidFill>
                  <a:schemeClr val="tx1">
                    <a:lumMod val="85000"/>
                    <a:lumOff val="15000"/>
                  </a:schemeClr>
                </a:solidFill>
                <a:latin typeface="Arial" pitchFamily="34" charset="0"/>
                <a:cs typeface="Arial" pitchFamily="34" charset="0"/>
              </a:rPr>
              <a:t>Epoxy does </a:t>
            </a:r>
            <a:r>
              <a:rPr lang="nl-BE" sz="1200" dirty="0" err="1">
                <a:solidFill>
                  <a:schemeClr val="tx1">
                    <a:lumMod val="85000"/>
                    <a:lumOff val="15000"/>
                  </a:schemeClr>
                </a:solidFill>
                <a:latin typeface="Arial" pitchFamily="34" charset="0"/>
                <a:cs typeface="Arial" pitchFamily="34" charset="0"/>
              </a:rPr>
              <a:t>not</a:t>
            </a:r>
            <a:r>
              <a:rPr lang="nl-BE" sz="1200" dirty="0">
                <a:solidFill>
                  <a:schemeClr val="tx1">
                    <a:lumMod val="85000"/>
                    <a:lumOff val="15000"/>
                  </a:schemeClr>
                </a:solidFill>
                <a:latin typeface="Arial" pitchFamily="34" charset="0"/>
                <a:cs typeface="Arial" pitchFamily="34" charset="0"/>
              </a:rPr>
              <a:t> blend </a:t>
            </a:r>
            <a:r>
              <a:rPr lang="nl-BE" sz="1200" dirty="0" err="1">
                <a:solidFill>
                  <a:schemeClr val="tx1">
                    <a:lumMod val="85000"/>
                    <a:lumOff val="15000"/>
                  </a:schemeClr>
                </a:solidFill>
                <a:latin typeface="Arial" pitchFamily="34" charset="0"/>
                <a:cs typeface="Arial" pitchFamily="34" charset="0"/>
              </a:rPr>
              <a:t>together</a:t>
            </a:r>
            <a:r>
              <a:rPr lang="nl-BE" sz="1200" dirty="0">
                <a:solidFill>
                  <a:schemeClr val="tx1">
                    <a:lumMod val="85000"/>
                    <a:lumOff val="15000"/>
                  </a:schemeClr>
                </a:solidFill>
                <a:latin typeface="Arial" pitchFamily="34" charset="0"/>
                <a:cs typeface="Arial" pitchFamily="34" charset="0"/>
              </a:rPr>
              <a:t> !</a:t>
            </a:r>
            <a:endParaRPr lang="nl-BE"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19"/>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275856" y="214290"/>
            <a:ext cx="4824536" cy="1428740"/>
          </a:xfrm>
        </p:spPr>
        <p:txBody>
          <a:bodyPr>
            <a:normAutofit/>
          </a:bodyPr>
          <a:lstStyle/>
          <a:p>
            <a:pPr algn="l">
              <a:lnSpc>
                <a:spcPct val="140000"/>
              </a:lnSpc>
            </a:pPr>
            <a:r>
              <a:rPr kumimoji="1" lang="en-US" altLang="zh-CN" sz="2800" b="1" dirty="0" smtClean="0">
                <a:solidFill>
                  <a:schemeClr val="tx2"/>
                </a:solidFill>
                <a:latin typeface="Arial" panose="020B0604020202020204" pitchFamily="34" charset="0"/>
                <a:cs typeface="Arial" panose="020B0604020202020204" pitchFamily="34" charset="0"/>
              </a:rPr>
              <a:t>ZINGA</a:t>
            </a:r>
            <a:r>
              <a:rPr kumimoji="1" lang="en-US" altLang="zh-CN" sz="2800" b="1" dirty="0">
                <a:solidFill>
                  <a:schemeClr val="tx2"/>
                </a:solidFill>
                <a:latin typeface="Arial" panose="020B0604020202020204" pitchFamily="34" charset="0"/>
                <a:cs typeface="Arial" panose="020B0604020202020204" pitchFamily="34" charset="0"/>
              </a:rPr>
              <a:t/>
            </a:r>
            <a:br>
              <a:rPr kumimoji="1" lang="en-US" altLang="zh-CN" sz="2800" b="1" dirty="0">
                <a:solidFill>
                  <a:schemeClr val="tx2"/>
                </a:solidFill>
                <a:latin typeface="Arial" panose="020B0604020202020204" pitchFamily="34" charset="0"/>
                <a:cs typeface="Arial" panose="020B0604020202020204" pitchFamily="34" charset="0"/>
              </a:rPr>
            </a:br>
            <a:r>
              <a:rPr lang="en-US" altLang="zh-CN" sz="2800" dirty="0" smtClean="0">
                <a:solidFill>
                  <a:schemeClr val="tx2"/>
                </a:solidFill>
                <a:latin typeface="Arial" panose="020B0604020202020204" pitchFamily="34" charset="0"/>
                <a:cs typeface="Arial" panose="020B0604020202020204" pitchFamily="34" charset="0"/>
              </a:rPr>
              <a:t>Anti-corrosion </a:t>
            </a:r>
            <a:r>
              <a:rPr lang="en-US" altLang="zh-CN" sz="2800" dirty="0">
                <a:solidFill>
                  <a:schemeClr val="tx2"/>
                </a:solidFill>
                <a:latin typeface="Arial" panose="020B0604020202020204" pitchFamily="34" charset="0"/>
                <a:cs typeface="Arial" panose="020B0604020202020204" pitchFamily="34" charset="0"/>
              </a:rPr>
              <a:t>P</a:t>
            </a:r>
            <a:r>
              <a:rPr lang="en-US" altLang="zh-CN" sz="2800" dirty="0" smtClean="0">
                <a:solidFill>
                  <a:schemeClr val="tx2"/>
                </a:solidFill>
                <a:latin typeface="Arial" panose="020B0604020202020204" pitchFamily="34" charset="0"/>
                <a:cs typeface="Arial" panose="020B0604020202020204" pitchFamily="34" charset="0"/>
              </a:rPr>
              <a:t>rinciple</a:t>
            </a:r>
            <a:endParaRPr lang="nl-BE" sz="2800" dirty="0">
              <a:solidFill>
                <a:schemeClr val="tx2"/>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755576" y="1916832"/>
            <a:ext cx="7992888" cy="431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5"/>
          <p:cNvSpPr txBox="1">
            <a:spLocks/>
          </p:cNvSpPr>
          <p:nvPr/>
        </p:nvSpPr>
        <p:spPr>
          <a:xfrm>
            <a:off x="2643174" y="500042"/>
            <a:ext cx="6215074" cy="1071570"/>
          </a:xfrm>
          <a:prstGeom prst="rect">
            <a:avLst/>
          </a:prstGeom>
        </p:spPr>
        <p:txBody>
          <a:bodyPr vert="horz" wrap="square" lIns="0" tIns="0" rIns="0" bIns="0" rtlCol="0" anchor="ctr" anchorCtr="0">
            <a:noAutofit/>
          </a:bodyPr>
          <a:lstStyle/>
          <a:p>
            <a:pPr lvl="0">
              <a:spcBef>
                <a:spcPct val="0"/>
              </a:spcBef>
              <a:defRPr/>
            </a:pPr>
            <a:r>
              <a:rPr kumimoji="1" lang="nl-BE" altLang="zh-CN" sz="2800" b="1" dirty="0" smtClean="0">
                <a:solidFill>
                  <a:schemeClr val="tx2"/>
                </a:solidFill>
                <a:latin typeface="Arial" panose="020B0604020202020204" pitchFamily="34" charset="0"/>
                <a:ea typeface="+mj-ea"/>
                <a:cs typeface="Arial" panose="020B0604020202020204" pitchFamily="34" charset="0"/>
              </a:rPr>
              <a:t>ZINGA vs </a:t>
            </a:r>
            <a:r>
              <a:rPr kumimoji="1" lang="nl-BE" altLang="zh-CN" sz="2800" b="1" dirty="0">
                <a:solidFill>
                  <a:schemeClr val="tx2"/>
                </a:solidFill>
                <a:latin typeface="Arial" panose="020B0604020202020204" pitchFamily="34" charset="0"/>
                <a:ea typeface="+mj-ea"/>
                <a:cs typeface="Arial" panose="020B0604020202020204" pitchFamily="34" charset="0"/>
              </a:rPr>
              <a:t>Z</a:t>
            </a:r>
            <a:r>
              <a:rPr kumimoji="1" lang="nl-BE" altLang="zh-CN" sz="2800" b="1" dirty="0" smtClean="0">
                <a:solidFill>
                  <a:schemeClr val="tx2"/>
                </a:solidFill>
                <a:latin typeface="Arial" panose="020B0604020202020204" pitchFamily="34" charset="0"/>
                <a:ea typeface="+mj-ea"/>
                <a:cs typeface="Arial" panose="020B0604020202020204" pitchFamily="34" charset="0"/>
              </a:rPr>
              <a:t>inc </a:t>
            </a:r>
            <a:r>
              <a:rPr kumimoji="1" lang="nl-BE" altLang="zh-CN" sz="2800" b="1" dirty="0">
                <a:solidFill>
                  <a:schemeClr val="tx2"/>
                </a:solidFill>
                <a:latin typeface="Arial" panose="020B0604020202020204" pitchFamily="34" charset="0"/>
                <a:ea typeface="+mj-ea"/>
                <a:cs typeface="Arial" panose="020B0604020202020204" pitchFamily="34" charset="0"/>
              </a:rPr>
              <a:t>R</a:t>
            </a:r>
            <a:r>
              <a:rPr kumimoji="1" lang="nl-BE" altLang="zh-CN" sz="2800" b="1" dirty="0" smtClean="0">
                <a:solidFill>
                  <a:schemeClr val="tx2"/>
                </a:solidFill>
                <a:latin typeface="Arial" panose="020B0604020202020204" pitchFamily="34" charset="0"/>
                <a:ea typeface="+mj-ea"/>
                <a:cs typeface="Arial" panose="020B0604020202020204" pitchFamily="34" charset="0"/>
              </a:rPr>
              <a:t>ich </a:t>
            </a:r>
            <a:r>
              <a:rPr kumimoji="1" lang="nl-BE" altLang="zh-CN" sz="2800" b="1" dirty="0">
                <a:solidFill>
                  <a:schemeClr val="tx2"/>
                </a:solidFill>
                <a:latin typeface="Arial" panose="020B0604020202020204" pitchFamily="34" charset="0"/>
                <a:ea typeface="+mj-ea"/>
                <a:cs typeface="Arial" panose="020B0604020202020204" pitchFamily="34" charset="0"/>
              </a:rPr>
              <a:t>P</a:t>
            </a:r>
            <a:r>
              <a:rPr kumimoji="1" lang="nl-BE" altLang="zh-CN" sz="2800" b="1" dirty="0" smtClean="0">
                <a:solidFill>
                  <a:schemeClr val="tx2"/>
                </a:solidFill>
                <a:latin typeface="Arial" panose="020B0604020202020204" pitchFamily="34" charset="0"/>
                <a:ea typeface="+mj-ea"/>
                <a:cs typeface="Arial" panose="020B0604020202020204" pitchFamily="34" charset="0"/>
              </a:rPr>
              <a:t>aint</a:t>
            </a:r>
            <a:endParaRPr kumimoji="1" lang="nl-BE" altLang="zh-CN" sz="2800" b="1" dirty="0">
              <a:solidFill>
                <a:schemeClr val="tx2"/>
              </a:solidFill>
              <a:latin typeface="Arial" panose="020B0604020202020204" pitchFamily="34" charset="0"/>
              <a:ea typeface="+mj-ea"/>
              <a:cs typeface="Arial" panose="020B0604020202020204" pitchFamily="34" charset="0"/>
            </a:endParaRPr>
          </a:p>
        </p:txBody>
      </p:sp>
      <p:sp>
        <p:nvSpPr>
          <p:cNvPr id="12" name="Rectangle 11"/>
          <p:cNvSpPr>
            <a:spLocks noChangeArrowheads="1"/>
          </p:cNvSpPr>
          <p:nvPr/>
        </p:nvSpPr>
        <p:spPr bwMode="auto">
          <a:xfrm>
            <a:off x="1357290" y="5572141"/>
            <a:ext cx="2143140" cy="214314"/>
          </a:xfrm>
          <a:prstGeom prst="rect">
            <a:avLst/>
          </a:prstGeom>
          <a:noFill/>
          <a:ln w="9525" algn="ctr">
            <a:noFill/>
            <a:miter lim="800000"/>
            <a:headEnd/>
            <a:tailEnd/>
          </a:ln>
        </p:spPr>
        <p:txBody>
          <a:bodyPr lIns="0" tIns="0" rIns="0" bIns="0"/>
          <a:lstStyle/>
          <a:p>
            <a:pPr algn="ctr">
              <a:defRPr/>
            </a:pPr>
            <a:r>
              <a:rPr lang="en-US" dirty="0" smtClean="0"/>
              <a:t>ZINGA</a:t>
            </a:r>
            <a:endParaRPr lang="nl-NL" dirty="0">
              <a:solidFill>
                <a:schemeClr val="tx1">
                  <a:lumMod val="85000"/>
                  <a:lumOff val="15000"/>
                </a:schemeClr>
              </a:solidFill>
              <a:latin typeface="Arial" pitchFamily="34" charset="0"/>
              <a:cs typeface="Arial" pitchFamily="34" charset="0"/>
            </a:endParaRPr>
          </a:p>
        </p:txBody>
      </p:sp>
      <p:sp>
        <p:nvSpPr>
          <p:cNvPr id="13" name="Rectangle 11"/>
          <p:cNvSpPr>
            <a:spLocks noChangeArrowheads="1"/>
          </p:cNvSpPr>
          <p:nvPr/>
        </p:nvSpPr>
        <p:spPr bwMode="auto">
          <a:xfrm>
            <a:off x="5500694" y="5572140"/>
            <a:ext cx="2143140" cy="214314"/>
          </a:xfrm>
          <a:prstGeom prst="rect">
            <a:avLst/>
          </a:prstGeom>
          <a:noFill/>
          <a:ln w="9525" algn="ctr">
            <a:noFill/>
            <a:miter lim="800000"/>
            <a:headEnd/>
            <a:tailEnd/>
          </a:ln>
        </p:spPr>
        <p:txBody>
          <a:bodyPr lIns="0" tIns="0" rIns="0" bIns="0"/>
          <a:lstStyle/>
          <a:p>
            <a:pPr algn="ctr">
              <a:defRPr/>
            </a:pPr>
            <a:r>
              <a:rPr lang="nl-NL" dirty="0" smtClean="0">
                <a:solidFill>
                  <a:schemeClr val="tx1">
                    <a:lumMod val="85000"/>
                    <a:lumOff val="15000"/>
                  </a:schemeClr>
                </a:solidFill>
                <a:latin typeface="Arial" pitchFamily="34" charset="0"/>
                <a:cs typeface="Arial" pitchFamily="34" charset="0"/>
              </a:rPr>
              <a:t>Z</a:t>
            </a:r>
            <a:r>
              <a:rPr lang="en-US" altLang="zh-CN" dirty="0" smtClean="0">
                <a:solidFill>
                  <a:schemeClr val="tx1">
                    <a:lumMod val="85000"/>
                    <a:lumOff val="15000"/>
                  </a:schemeClr>
                </a:solidFill>
                <a:latin typeface="Arial" pitchFamily="34" charset="0"/>
                <a:cs typeface="Arial" pitchFamily="34" charset="0"/>
              </a:rPr>
              <a:t>inc rich paint</a:t>
            </a:r>
            <a:endParaRPr lang="nl-NL" dirty="0">
              <a:solidFill>
                <a:schemeClr val="tx1">
                  <a:lumMod val="85000"/>
                  <a:lumOff val="15000"/>
                </a:schemeClr>
              </a:solidFill>
              <a:latin typeface="Arial" pitchFamily="34" charset="0"/>
              <a:cs typeface="Arial" pitchFamily="34" charset="0"/>
            </a:endParaRPr>
          </a:p>
        </p:txBody>
      </p:sp>
      <p:sp>
        <p:nvSpPr>
          <p:cNvPr id="14" name="Rectangle 11"/>
          <p:cNvSpPr>
            <a:spLocks noChangeArrowheads="1"/>
          </p:cNvSpPr>
          <p:nvPr/>
        </p:nvSpPr>
        <p:spPr bwMode="auto">
          <a:xfrm>
            <a:off x="1259632" y="5949280"/>
            <a:ext cx="6840760" cy="337240"/>
          </a:xfrm>
          <a:prstGeom prst="rect">
            <a:avLst/>
          </a:prstGeom>
          <a:noFill/>
          <a:ln w="9525" algn="ctr">
            <a:noFill/>
            <a:miter lim="800000"/>
            <a:headEnd/>
            <a:tailEnd/>
          </a:ln>
        </p:spPr>
        <p:txBody>
          <a:bodyPr lIns="0" tIns="0" rIns="0" bIns="0"/>
          <a:lstStyle/>
          <a:p>
            <a:pPr algn="ctr"/>
            <a:r>
              <a:rPr lang="en-US" altLang="zh-CN" u="sng" dirty="0" smtClean="0"/>
              <a:t>ZRC zinc particles are 3--5 times larger than Zinga zinc particles</a:t>
            </a:r>
            <a:endParaRPr lang="zh-CN" altLang="en-US" u="sng" dirty="0"/>
          </a:p>
        </p:txBody>
      </p:sp>
      <p:pic>
        <p:nvPicPr>
          <p:cNvPr id="1026" name="Picture 2"/>
          <p:cNvPicPr>
            <a:picLocks noChangeAspect="1" noChangeArrowheads="1"/>
          </p:cNvPicPr>
          <p:nvPr/>
        </p:nvPicPr>
        <p:blipFill>
          <a:blip r:embed="rId2" cstate="print"/>
          <a:srcRect/>
          <a:stretch>
            <a:fillRect/>
          </a:stretch>
        </p:blipFill>
        <p:spPr bwMode="auto">
          <a:xfrm>
            <a:off x="899592" y="1980516"/>
            <a:ext cx="3600400" cy="343163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1916832"/>
            <a:ext cx="3672408" cy="3510173"/>
          </a:xfrm>
          <a:prstGeom prst="rect">
            <a:avLst/>
          </a:prstGeom>
          <a:noFill/>
          <a:ln w="9525">
            <a:noFill/>
            <a:miter lim="800000"/>
            <a:headEnd/>
            <a:tailEnd/>
          </a:ln>
        </p:spPr>
      </p:pic>
    </p:spTree>
    <p:extLst>
      <p:ext uri="{BB962C8B-B14F-4D97-AF65-F5344CB8AC3E}">
        <p14:creationId xmlns:p14="http://schemas.microsoft.com/office/powerpoint/2010/main" val="204855141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5"/>
          <p:cNvSpPr txBox="1">
            <a:spLocks/>
          </p:cNvSpPr>
          <p:nvPr/>
        </p:nvSpPr>
        <p:spPr>
          <a:xfrm>
            <a:off x="2643174" y="500042"/>
            <a:ext cx="6215074" cy="1071570"/>
          </a:xfrm>
          <a:prstGeom prst="rect">
            <a:avLst/>
          </a:prstGeom>
        </p:spPr>
        <p:txBody>
          <a:bodyPr vert="horz" wrap="square" lIns="0" tIns="0" rIns="0" bIns="0" rtlCol="0" anchor="ctr" anchorCtr="0">
            <a:noAutofit/>
          </a:bodyPr>
          <a:lstStyle/>
          <a:p>
            <a:pPr lvl="0">
              <a:spcBef>
                <a:spcPct val="0"/>
              </a:spcBef>
              <a:defRPr/>
            </a:pPr>
            <a:r>
              <a:rPr kumimoji="1" lang="nl-BE" altLang="zh-CN" sz="2800" b="1" dirty="0" smtClean="0">
                <a:solidFill>
                  <a:schemeClr val="tx2"/>
                </a:solidFill>
                <a:latin typeface="Arial" panose="020B0604020202020204" pitchFamily="34" charset="0"/>
                <a:ea typeface="+mj-ea"/>
                <a:cs typeface="Arial" panose="020B0604020202020204" pitchFamily="34" charset="0"/>
              </a:rPr>
              <a:t>ZINGA vs Zinc Rich Paint</a:t>
            </a:r>
            <a:endParaRPr kumimoji="1" lang="nl-BE" altLang="zh-CN" sz="2800" b="1" dirty="0">
              <a:solidFill>
                <a:schemeClr val="tx2"/>
              </a:solidFill>
              <a:latin typeface="Arial" panose="020B0604020202020204" pitchFamily="34" charset="0"/>
              <a:ea typeface="+mj-ea"/>
              <a:cs typeface="Arial" panose="020B0604020202020204"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812507" y="1844824"/>
            <a:ext cx="7755983" cy="4491113"/>
          </a:xfrm>
          <a:prstGeom prst="rect">
            <a:avLst/>
          </a:prstGeom>
          <a:noFill/>
          <a:ln w="9525">
            <a:noFill/>
            <a:miter lim="800000"/>
            <a:headEnd/>
            <a:tailEnd/>
          </a:ln>
        </p:spPr>
      </p:pic>
    </p:spTree>
    <p:extLst>
      <p:ext uri="{BB962C8B-B14F-4D97-AF65-F5344CB8AC3E}">
        <p14:creationId xmlns:p14="http://schemas.microsoft.com/office/powerpoint/2010/main" val="204855141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643206" y="980728"/>
            <a:ext cx="6500794" cy="946934"/>
          </a:xfrm>
          <a:prstGeom prst="rect">
            <a:avLst/>
          </a:prstGeom>
        </p:spPr>
        <p:txBody>
          <a:bodyPr vert="horz" wrap="square" lIns="0" tIns="0" rIns="0" bIns="0" anchor="ctr" anchorCtr="0"/>
          <a:lstStyle>
            <a:lvl1pPr algn="ctr" defTabSz="457200" rtl="0" eaLnBrk="1" latinLnBrk="0" hangingPunct="1">
              <a:spcBef>
                <a:spcPct val="0"/>
              </a:spcBef>
              <a:buNone/>
              <a:defRPr sz="3600" b="1" i="0" kern="1200" baseline="0">
                <a:solidFill>
                  <a:srgbClr val="236192"/>
                </a:solidFill>
                <a:latin typeface="Arial" pitchFamily="34" charset="0"/>
                <a:ea typeface="+mj-ea"/>
                <a:cs typeface="Arial" pitchFamily="34" charset="0"/>
              </a:defRPr>
            </a:lvl1pPr>
          </a:lstStyle>
          <a:p>
            <a:pPr algn="l">
              <a:lnSpc>
                <a:spcPct val="150000"/>
              </a:lnSpc>
            </a:pPr>
            <a:r>
              <a:rPr kumimoji="1" lang="en-US" altLang="zh-CN" sz="2400" dirty="0" smtClean="0">
                <a:solidFill>
                  <a:schemeClr val="tx2"/>
                </a:solidFill>
              </a:rPr>
              <a:t>Electrode potential measurement</a:t>
            </a:r>
            <a:endParaRPr lang="en-US" altLang="zh-CN" sz="2400" b="0" dirty="0" smtClean="0"/>
          </a:p>
          <a:p>
            <a:pPr algn="l"/>
            <a:r>
              <a:rPr lang="nl-BE" sz="2000" b="0" dirty="0" smtClean="0"/>
              <a:t>ISO 15711-2003</a:t>
            </a:r>
            <a:endParaRPr lang="en-GB" sz="2000" dirty="0"/>
          </a:p>
        </p:txBody>
      </p:sp>
      <p:sp>
        <p:nvSpPr>
          <p:cNvPr id="5" name="Tekstvak 4"/>
          <p:cNvSpPr txBox="1"/>
          <p:nvPr/>
        </p:nvSpPr>
        <p:spPr>
          <a:xfrm>
            <a:off x="5796136" y="2366878"/>
            <a:ext cx="2952328" cy="2862322"/>
          </a:xfrm>
          <a:prstGeom prst="rect">
            <a:avLst/>
          </a:prstGeom>
        </p:spPr>
        <p:txBody>
          <a:bodyPr vert="horz" wrap="square" rtlCol="0">
            <a:spAutoFit/>
          </a:bodyPr>
          <a:lstStyle/>
          <a:p>
            <a:r>
              <a:rPr lang="en-US" altLang="zh-CN" sz="2000" dirty="0" smtClean="0"/>
              <a:t>Electrode potential measurement</a:t>
            </a:r>
          </a:p>
          <a:p>
            <a:r>
              <a:rPr lang="en-US" altLang="zh-CN" sz="2000" dirty="0" smtClean="0"/>
              <a:t>Determination of coating sacrificial anode and protective cathode performance </a:t>
            </a:r>
            <a:r>
              <a:rPr lang="zh-CN" altLang="en-US" sz="2000" dirty="0" smtClean="0"/>
              <a:t>：</a:t>
            </a:r>
          </a:p>
          <a:p>
            <a:r>
              <a:rPr lang="nl-BE" sz="2000" dirty="0" smtClean="0"/>
              <a:t> </a:t>
            </a:r>
            <a:r>
              <a:rPr lang="en-US" sz="2000" dirty="0" smtClean="0"/>
              <a:t>ZINGA</a:t>
            </a:r>
            <a:r>
              <a:rPr lang="zh-CN" altLang="en-US" sz="2000" dirty="0" smtClean="0"/>
              <a:t>            </a:t>
            </a:r>
            <a:r>
              <a:rPr lang="nl-BE" sz="2000" dirty="0" smtClean="0"/>
              <a:t>= -1114 mV</a:t>
            </a:r>
            <a:endParaRPr lang="zh-CN" altLang="en-US" sz="2000" dirty="0" smtClean="0"/>
          </a:p>
          <a:p>
            <a:r>
              <a:rPr lang="zh-CN" altLang="en-US" sz="2000" dirty="0" smtClean="0"/>
              <a:t> </a:t>
            </a:r>
            <a:r>
              <a:rPr lang="en-US" altLang="zh-CN" sz="2000" dirty="0" smtClean="0"/>
              <a:t>Zn rich paint</a:t>
            </a:r>
            <a:r>
              <a:rPr lang="zh-CN" altLang="en-US" sz="2000" dirty="0" smtClean="0"/>
              <a:t> </a:t>
            </a:r>
            <a:r>
              <a:rPr lang="nl-BE" sz="2000" dirty="0" smtClean="0"/>
              <a:t>=   -752 mV</a:t>
            </a:r>
            <a:endParaRPr lang="zh-CN" altLang="en-US" sz="2000" dirty="0" smtClean="0"/>
          </a:p>
          <a:p>
            <a:r>
              <a:rPr lang="zh-CN" altLang="en-US" sz="2000" dirty="0" smtClean="0"/>
              <a:t> </a:t>
            </a:r>
            <a:r>
              <a:rPr lang="en-US" altLang="zh-CN" sz="2000" dirty="0" smtClean="0"/>
              <a:t>Uncoated      </a:t>
            </a:r>
            <a:r>
              <a:rPr lang="nl-BE" sz="2000" dirty="0" smtClean="0"/>
              <a:t>=   -682 mV</a:t>
            </a:r>
            <a:endParaRPr lang="zh-CN" altLang="en-US" sz="2000" dirty="0"/>
          </a:p>
        </p:txBody>
      </p:sp>
      <p:sp>
        <p:nvSpPr>
          <p:cNvPr id="10" name="Tekstvak 9"/>
          <p:cNvSpPr txBox="1"/>
          <p:nvPr/>
        </p:nvSpPr>
        <p:spPr>
          <a:xfrm>
            <a:off x="827584" y="5733256"/>
            <a:ext cx="2232248" cy="369332"/>
          </a:xfrm>
          <a:prstGeom prst="rect">
            <a:avLst/>
          </a:prstGeom>
        </p:spPr>
        <p:txBody>
          <a:bodyPr vert="horz" wrap="square" rtlCol="0">
            <a:spAutoFit/>
          </a:bodyPr>
          <a:lstStyle/>
          <a:p>
            <a:pPr algn="ctr"/>
            <a:r>
              <a:rPr lang="en-US" altLang="zh-CN" dirty="0" smtClean="0"/>
              <a:t>Other zinc rich paint</a:t>
            </a:r>
            <a:endParaRPr lang="en-GB" dirty="0" smtClean="0"/>
          </a:p>
        </p:txBody>
      </p:sp>
      <p:sp>
        <p:nvSpPr>
          <p:cNvPr id="12" name="Tekstvak 11"/>
          <p:cNvSpPr txBox="1"/>
          <p:nvPr/>
        </p:nvSpPr>
        <p:spPr>
          <a:xfrm>
            <a:off x="3419872" y="5723964"/>
            <a:ext cx="1503618" cy="369332"/>
          </a:xfrm>
          <a:prstGeom prst="rect">
            <a:avLst/>
          </a:prstGeom>
        </p:spPr>
        <p:txBody>
          <a:bodyPr vert="horz" wrap="square" rtlCol="0">
            <a:spAutoFit/>
          </a:bodyPr>
          <a:lstStyle/>
          <a:p>
            <a:pPr algn="ctr"/>
            <a:r>
              <a:rPr lang="en-US" altLang="zh-CN" dirty="0" smtClean="0"/>
              <a:t>ZINGA</a:t>
            </a:r>
            <a:endParaRPr lang="en-GB" dirty="0" smtClean="0"/>
          </a:p>
        </p:txBody>
      </p:sp>
      <p:sp>
        <p:nvSpPr>
          <p:cNvPr id="8" name="Titel 5"/>
          <p:cNvSpPr txBox="1">
            <a:spLocks/>
          </p:cNvSpPr>
          <p:nvPr/>
        </p:nvSpPr>
        <p:spPr>
          <a:xfrm>
            <a:off x="2627784" y="53174"/>
            <a:ext cx="6215074" cy="1071570"/>
          </a:xfrm>
          <a:prstGeom prst="rect">
            <a:avLst/>
          </a:prstGeom>
        </p:spPr>
        <p:txBody>
          <a:bodyPr vert="horz" wrap="square" lIns="0" tIns="0" rIns="0" bIns="0" rtlCol="0" anchor="ctr" anchorCtr="0">
            <a:noAutofit/>
          </a:bodyPr>
          <a:lstStyle/>
          <a:p>
            <a:pPr lvl="0">
              <a:spcBef>
                <a:spcPct val="0"/>
              </a:spcBef>
              <a:defRPr/>
            </a:pPr>
            <a:r>
              <a:rPr kumimoji="1" lang="nl-BE" altLang="zh-CN" sz="2800" b="1" dirty="0" smtClean="0">
                <a:solidFill>
                  <a:schemeClr val="tx2"/>
                </a:solidFill>
                <a:latin typeface="Arial" panose="020B0604020202020204" pitchFamily="34" charset="0"/>
                <a:ea typeface="+mj-ea"/>
                <a:cs typeface="Arial" panose="020B0604020202020204" pitchFamily="34" charset="0"/>
              </a:rPr>
              <a:t>ZINGA vs Zinc Rich Paint</a:t>
            </a:r>
            <a:endParaRPr kumimoji="1" lang="nl-BE" altLang="zh-CN" sz="2800" b="1" dirty="0">
              <a:solidFill>
                <a:schemeClr val="tx2"/>
              </a:solidFill>
              <a:latin typeface="Arial" panose="020B0604020202020204" pitchFamily="34" charset="0"/>
              <a:ea typeface="+mj-ea"/>
              <a:cs typeface="Arial" panose="020B0604020202020204"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827584" y="2276871"/>
            <a:ext cx="4536504" cy="3266283"/>
          </a:xfrm>
          <a:prstGeom prst="rect">
            <a:avLst/>
          </a:prstGeom>
          <a:noFill/>
          <a:ln w="9525">
            <a:noFill/>
            <a:miter lim="800000"/>
            <a:headEnd/>
            <a:tailEnd/>
          </a:ln>
        </p:spPr>
      </p:pic>
    </p:spTree>
    <p:extLst>
      <p:ext uri="{BB962C8B-B14F-4D97-AF65-F5344CB8AC3E}">
        <p14:creationId xmlns:p14="http://schemas.microsoft.com/office/powerpoint/2010/main" val="86803055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4"/>
          <p:cNvSpPr>
            <a:spLocks noGrp="1"/>
          </p:cNvSpPr>
          <p:nvPr>
            <p:ph type="title" idx="4294967295"/>
          </p:nvPr>
        </p:nvSpPr>
        <p:spPr bwMode="auto">
          <a:xfrm>
            <a:off x="0" y="2571744"/>
            <a:ext cx="9144000" cy="2214578"/>
          </a:xfrm>
          <a:noFill/>
          <a:ln>
            <a:miter lim="800000"/>
            <a:headEnd/>
            <a:tailEnd/>
          </a:ln>
        </p:spPr>
        <p:txBody>
          <a:bodyPr numCol="1" compatLnSpc="1">
            <a:prstTxWarp prst="textNoShape">
              <a:avLst/>
            </a:prstTxWarp>
            <a:noAutofit/>
          </a:bodyPr>
          <a:lstStyle/>
          <a:p>
            <a:r>
              <a:rPr lang="en-US" altLang="zh-CN" sz="3800" b="1" dirty="0" smtClean="0">
                <a:solidFill>
                  <a:schemeClr val="tx2"/>
                </a:solidFill>
                <a:latin typeface="Arial" panose="020B0604020202020204" pitchFamily="34" charset="0"/>
                <a:ea typeface="+mn-ea"/>
                <a:cs typeface="Arial" panose="020B0604020202020204" pitchFamily="34" charset="0"/>
              </a:rPr>
              <a:t>Primo Corporation (Shanghai) Ltd</a:t>
            </a:r>
            <a:r>
              <a:rPr lang="en-US" altLang="zh-CN" sz="3800" b="1" dirty="0" smtClean="0">
                <a:solidFill>
                  <a:schemeClr val="tx2"/>
                </a:solidFill>
                <a:latin typeface="+mn-ea"/>
                <a:ea typeface="+mn-ea"/>
              </a:rPr>
              <a:t>.</a:t>
            </a:r>
            <a:r>
              <a:rPr lang="en-US" altLang="zh-CN" sz="3600" b="1" dirty="0" smtClean="0">
                <a:solidFill>
                  <a:schemeClr val="tx2"/>
                </a:solidFill>
                <a:latin typeface="+mn-ea"/>
                <a:ea typeface="+mn-ea"/>
              </a:rPr>
              <a:t/>
            </a:r>
            <a:br>
              <a:rPr lang="en-US" altLang="zh-CN" sz="3600" b="1" dirty="0" smtClean="0">
                <a:solidFill>
                  <a:schemeClr val="tx2"/>
                </a:solidFill>
                <a:latin typeface="+mn-ea"/>
                <a:ea typeface="+mn-ea"/>
              </a:rPr>
            </a:br>
            <a:r>
              <a:rPr lang="en-US" altLang="zh-CN" sz="3600" b="1" dirty="0" smtClean="0">
                <a:solidFill>
                  <a:schemeClr val="tx2"/>
                </a:solidFill>
                <a:latin typeface="+mn-ea"/>
                <a:ea typeface="+mn-ea"/>
              </a:rPr>
              <a:t/>
            </a:r>
            <a:br>
              <a:rPr lang="en-US" altLang="zh-CN" sz="3600" b="1" dirty="0" smtClean="0">
                <a:solidFill>
                  <a:schemeClr val="tx2"/>
                </a:solidFill>
                <a:latin typeface="+mn-ea"/>
                <a:ea typeface="+mn-ea"/>
              </a:rPr>
            </a:br>
            <a:r>
              <a:rPr lang="en-US" altLang="zh-CN" sz="3600" b="1" dirty="0" smtClean="0">
                <a:solidFill>
                  <a:schemeClr val="tx2"/>
                </a:solidFill>
                <a:latin typeface="+mn-ea"/>
                <a:ea typeface="+mn-ea"/>
              </a:rPr>
              <a:t/>
            </a:r>
            <a:br>
              <a:rPr lang="en-US" altLang="zh-CN" sz="3600" b="1" dirty="0" smtClean="0">
                <a:solidFill>
                  <a:schemeClr val="tx2"/>
                </a:solidFill>
                <a:latin typeface="+mn-ea"/>
                <a:ea typeface="+mn-ea"/>
              </a:rPr>
            </a:br>
            <a:r>
              <a:rPr lang="en-US" altLang="zh-CN" sz="2000" b="1" dirty="0" smtClean="0">
                <a:solidFill>
                  <a:schemeClr val="tx2"/>
                </a:solidFill>
                <a:latin typeface="Arial" panose="020B0604020202020204" pitchFamily="34" charset="0"/>
                <a:ea typeface="+mn-ea"/>
                <a:cs typeface="Arial" panose="020B0604020202020204" pitchFamily="34" charset="0"/>
              </a:rPr>
              <a:t>ZINGA Film </a:t>
            </a:r>
            <a:r>
              <a:rPr lang="en-US" altLang="zh-CN" sz="2000" b="1" dirty="0" err="1" smtClean="0">
                <a:solidFill>
                  <a:schemeClr val="tx2"/>
                </a:solidFill>
                <a:latin typeface="Arial" panose="020B0604020202020204" pitchFamily="34" charset="0"/>
                <a:ea typeface="+mn-ea"/>
                <a:cs typeface="Arial" panose="020B0604020202020204" pitchFamily="34" charset="0"/>
              </a:rPr>
              <a:t>Galvanising</a:t>
            </a:r>
            <a:r>
              <a:rPr lang="en-US" altLang="zh-CN" sz="2000" b="1" dirty="0" smtClean="0">
                <a:solidFill>
                  <a:schemeClr val="tx2"/>
                </a:solidFill>
                <a:latin typeface="Arial" panose="020B0604020202020204" pitchFamily="34" charset="0"/>
                <a:ea typeface="+mn-ea"/>
                <a:cs typeface="Arial" panose="020B0604020202020204" pitchFamily="34" charset="0"/>
              </a:rPr>
              <a:t> - Exclusive Distributor China</a:t>
            </a:r>
            <a:endParaRPr lang="nl-BE" sz="2400" b="1" dirty="0" smtClean="0">
              <a:solidFill>
                <a:schemeClr val="tx2"/>
              </a:solidFill>
              <a:latin typeface="+mn-ea"/>
              <a:ea typeface="+mn-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508104" y="3338206"/>
            <a:ext cx="2952328" cy="830997"/>
          </a:xfrm>
          <a:prstGeom prst="rect">
            <a:avLst/>
          </a:prstGeom>
        </p:spPr>
        <p:txBody>
          <a:bodyPr vert="horz" wrap="square" rtlCol="0">
            <a:spAutoFit/>
          </a:bodyPr>
          <a:lstStyle/>
          <a:p>
            <a:r>
              <a:rPr lang="en-US" altLang="zh-CN" sz="2400" dirty="0" smtClean="0"/>
              <a:t>After 7 days of exposure to salt water</a:t>
            </a:r>
            <a:endParaRPr lang="en-GB" altLang="zh-CN" sz="2400" dirty="0"/>
          </a:p>
        </p:txBody>
      </p:sp>
      <p:sp>
        <p:nvSpPr>
          <p:cNvPr id="11" name="Titel 1"/>
          <p:cNvSpPr txBox="1">
            <a:spLocks/>
          </p:cNvSpPr>
          <p:nvPr/>
        </p:nvSpPr>
        <p:spPr>
          <a:xfrm>
            <a:off x="2699792" y="1196752"/>
            <a:ext cx="3384376" cy="493226"/>
          </a:xfrm>
          <a:prstGeom prst="rect">
            <a:avLst/>
          </a:prstGeom>
        </p:spPr>
        <p:txBody>
          <a:bodyPr vert="horz" wrap="square" lIns="0" tIns="0" rIns="0" bIns="0" anchor="ctr" anchorCtr="0"/>
          <a:lstStyle>
            <a:lvl1pPr algn="ctr" defTabSz="457200" rtl="0" eaLnBrk="1" latinLnBrk="0" hangingPunct="1">
              <a:spcBef>
                <a:spcPct val="0"/>
              </a:spcBef>
              <a:buNone/>
              <a:defRPr sz="3600" b="1" i="0" kern="1200" baseline="0">
                <a:solidFill>
                  <a:srgbClr val="236192"/>
                </a:solidFill>
                <a:latin typeface="Arial" pitchFamily="34" charset="0"/>
                <a:ea typeface="+mj-ea"/>
                <a:cs typeface="Arial" pitchFamily="34" charset="0"/>
              </a:defRPr>
            </a:lvl1pPr>
          </a:lstStyle>
          <a:p>
            <a:pPr algn="l">
              <a:lnSpc>
                <a:spcPct val="150000"/>
              </a:lnSpc>
            </a:pPr>
            <a:r>
              <a:rPr lang="en-US" altLang="zh-CN" sz="2400" dirty="0" smtClean="0"/>
              <a:t>Immersion</a:t>
            </a:r>
            <a:r>
              <a:rPr lang="en-US" altLang="zh-CN" sz="2800" b="0" dirty="0" smtClean="0"/>
              <a:t> test</a:t>
            </a:r>
            <a:endParaRPr lang="en-GB" b="0" dirty="0"/>
          </a:p>
        </p:txBody>
      </p:sp>
      <p:sp>
        <p:nvSpPr>
          <p:cNvPr id="13" name="Titel 5"/>
          <p:cNvSpPr txBox="1">
            <a:spLocks/>
          </p:cNvSpPr>
          <p:nvPr/>
        </p:nvSpPr>
        <p:spPr>
          <a:xfrm>
            <a:off x="2627784" y="53174"/>
            <a:ext cx="6215074" cy="1071570"/>
          </a:xfrm>
          <a:prstGeom prst="rect">
            <a:avLst/>
          </a:prstGeom>
        </p:spPr>
        <p:txBody>
          <a:bodyPr vert="horz" wrap="square" lIns="0" tIns="0" rIns="0" bIns="0" rtlCol="0" anchor="ctr" anchorCtr="0">
            <a:noAutofit/>
          </a:bodyPr>
          <a:lstStyle/>
          <a:p>
            <a:pPr lvl="0">
              <a:spcBef>
                <a:spcPct val="0"/>
              </a:spcBef>
              <a:defRPr/>
            </a:pPr>
            <a:r>
              <a:rPr kumimoji="1" lang="nl-BE" altLang="zh-CN" sz="2800" b="1" dirty="0" smtClean="0">
                <a:solidFill>
                  <a:schemeClr val="tx2"/>
                </a:solidFill>
                <a:latin typeface="Arial" panose="020B0604020202020204" pitchFamily="34" charset="0"/>
                <a:ea typeface="+mj-ea"/>
                <a:cs typeface="Arial" panose="020B0604020202020204" pitchFamily="34" charset="0"/>
              </a:rPr>
              <a:t>ZINGA vs Zinc rich paint</a:t>
            </a:r>
            <a:endParaRPr kumimoji="1" lang="nl-BE" altLang="zh-CN" sz="2800" b="1" dirty="0">
              <a:solidFill>
                <a:schemeClr val="tx2"/>
              </a:solidFill>
              <a:latin typeface="Arial" panose="020B0604020202020204" pitchFamily="34" charset="0"/>
              <a:ea typeface="+mj-ea"/>
              <a:cs typeface="Arial" panose="020B0604020202020204" pitchFamily="34" charset="0"/>
            </a:endParaRPr>
          </a:p>
        </p:txBody>
      </p:sp>
      <p:sp>
        <p:nvSpPr>
          <p:cNvPr id="14" name="Tekstvak 9"/>
          <p:cNvSpPr txBox="1"/>
          <p:nvPr/>
        </p:nvSpPr>
        <p:spPr>
          <a:xfrm>
            <a:off x="683568" y="5877272"/>
            <a:ext cx="2232248" cy="369332"/>
          </a:xfrm>
          <a:prstGeom prst="rect">
            <a:avLst/>
          </a:prstGeom>
        </p:spPr>
        <p:txBody>
          <a:bodyPr vert="horz" wrap="square" rtlCol="0">
            <a:spAutoFit/>
          </a:bodyPr>
          <a:lstStyle/>
          <a:p>
            <a:pPr algn="ctr"/>
            <a:r>
              <a:rPr lang="en-US" altLang="zh-CN" dirty="0" smtClean="0"/>
              <a:t>Other zinc rich paint</a:t>
            </a:r>
            <a:endParaRPr lang="en-GB" dirty="0" smtClean="0"/>
          </a:p>
        </p:txBody>
      </p:sp>
      <p:sp>
        <p:nvSpPr>
          <p:cNvPr id="15" name="Tekstvak 11"/>
          <p:cNvSpPr txBox="1"/>
          <p:nvPr/>
        </p:nvSpPr>
        <p:spPr>
          <a:xfrm>
            <a:off x="3275856" y="5886564"/>
            <a:ext cx="2232248" cy="369332"/>
          </a:xfrm>
          <a:prstGeom prst="rect">
            <a:avLst/>
          </a:prstGeom>
        </p:spPr>
        <p:txBody>
          <a:bodyPr vert="horz" wrap="square" rtlCol="0">
            <a:spAutoFit/>
          </a:bodyPr>
          <a:lstStyle/>
          <a:p>
            <a:pPr algn="ctr"/>
            <a:r>
              <a:rPr lang="en-US" altLang="zh-CN" dirty="0" smtClean="0"/>
              <a:t>ZINGA</a:t>
            </a:r>
            <a:endParaRPr lang="en-GB" dirty="0" smtClean="0"/>
          </a:p>
        </p:txBody>
      </p:sp>
      <p:pic>
        <p:nvPicPr>
          <p:cNvPr id="4098" name="Picture 2"/>
          <p:cNvPicPr>
            <a:picLocks noChangeAspect="1" noChangeArrowheads="1"/>
          </p:cNvPicPr>
          <p:nvPr/>
        </p:nvPicPr>
        <p:blipFill>
          <a:blip r:embed="rId2" cstate="print"/>
          <a:srcRect/>
          <a:stretch>
            <a:fillRect/>
          </a:stretch>
        </p:blipFill>
        <p:spPr bwMode="auto">
          <a:xfrm>
            <a:off x="827584" y="2070199"/>
            <a:ext cx="2088232" cy="375297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203848" y="2060848"/>
            <a:ext cx="2160240" cy="3755047"/>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4"/>
          <p:cNvSpPr txBox="1"/>
          <p:nvPr/>
        </p:nvSpPr>
        <p:spPr>
          <a:xfrm>
            <a:off x="467544" y="2643182"/>
            <a:ext cx="7914040" cy="461665"/>
          </a:xfrm>
          <a:prstGeom prst="rect">
            <a:avLst/>
          </a:prstGeom>
        </p:spPr>
        <p:txBody>
          <a:bodyPr vert="horz" wrap="square" rtlCol="0">
            <a:spAutoFit/>
          </a:bodyPr>
          <a:lstStyle/>
          <a:p>
            <a:pPr>
              <a:spcBef>
                <a:spcPts val="600"/>
              </a:spcBef>
              <a:spcAft>
                <a:spcPts val="600"/>
              </a:spcAft>
            </a:pPr>
            <a:endParaRPr lang="zh-CN" altLang="en-US" sz="2400" dirty="0">
              <a:solidFill>
                <a:srgbClr val="1F497D"/>
              </a:solidFill>
            </a:endParaRPr>
          </a:p>
        </p:txBody>
      </p:sp>
      <p:sp>
        <p:nvSpPr>
          <p:cNvPr id="4" name="矩形 3"/>
          <p:cNvSpPr/>
          <p:nvPr/>
        </p:nvSpPr>
        <p:spPr>
          <a:xfrm>
            <a:off x="2339752" y="3078136"/>
            <a:ext cx="4896544" cy="707886"/>
          </a:xfrm>
          <a:prstGeom prst="rect">
            <a:avLst/>
          </a:prstGeom>
        </p:spPr>
        <p:txBody>
          <a:bodyPr wrap="square">
            <a:spAutoFit/>
          </a:bodyPr>
          <a:lstStyle/>
          <a:p>
            <a:r>
              <a:rPr lang="en-US" altLang="zh-CN" sz="4000" b="1" dirty="0" smtClean="0">
                <a:solidFill>
                  <a:prstClr val="black"/>
                </a:solidFill>
                <a:latin typeface="Arial" panose="020B0604020202020204" pitchFamily="34" charset="0"/>
                <a:cs typeface="Arial" panose="020B0604020202020204" pitchFamily="34" charset="0"/>
              </a:rPr>
              <a:t>Project References</a:t>
            </a:r>
            <a:endParaRPr lang="zh-CN" altLang="en-US" sz="4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999169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4"/>
          <p:cNvSpPr txBox="1"/>
          <p:nvPr/>
        </p:nvSpPr>
        <p:spPr>
          <a:xfrm>
            <a:off x="467544" y="2643182"/>
            <a:ext cx="7914040" cy="2246769"/>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t> </a:t>
            </a:r>
            <a:r>
              <a:rPr lang="en-US" altLang="zh-CN" sz="2400" dirty="0" smtClean="0">
                <a:solidFill>
                  <a:schemeClr val="tx2"/>
                </a:solidFill>
              </a:rPr>
              <a:t>Shanghai Maglev </a:t>
            </a:r>
            <a:r>
              <a:rPr lang="en-US" altLang="zh-CN" sz="2400" dirty="0" err="1" smtClean="0">
                <a:solidFill>
                  <a:schemeClr val="tx2"/>
                </a:solidFill>
              </a:rPr>
              <a:t>TransRapid</a:t>
            </a:r>
            <a:r>
              <a:rPr lang="en-US" altLang="zh-CN" sz="2400" dirty="0" smtClean="0">
                <a:solidFill>
                  <a:schemeClr val="tx2"/>
                </a:solidFill>
              </a:rPr>
              <a:t> – </a:t>
            </a:r>
            <a:r>
              <a:rPr lang="en-US" altLang="zh-CN" sz="2400" dirty="0" smtClean="0">
                <a:solidFill>
                  <a:schemeClr val="tx2"/>
                </a:solidFill>
              </a:rPr>
              <a:t>functional </a:t>
            </a:r>
            <a:r>
              <a:rPr lang="en-US" altLang="zh-CN" sz="2400" dirty="0" smtClean="0">
                <a:solidFill>
                  <a:schemeClr val="tx2"/>
                </a:solidFill>
              </a:rPr>
              <a:t>parts</a:t>
            </a: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Shanghai</a:t>
            </a:r>
            <a:r>
              <a:rPr lang="zh-CN" altLang="en-US" sz="2400" dirty="0">
                <a:solidFill>
                  <a:schemeClr val="tx2"/>
                </a:solidFill>
              </a:rPr>
              <a:t> </a:t>
            </a:r>
            <a:r>
              <a:rPr lang="en-US" altLang="zh-CN" sz="2400" dirty="0" smtClean="0">
                <a:solidFill>
                  <a:schemeClr val="tx2"/>
                </a:solidFill>
              </a:rPr>
              <a:t>(</a:t>
            </a:r>
            <a:r>
              <a:rPr lang="en-US" altLang="zh-CN" sz="2400" dirty="0" err="1" smtClean="0">
                <a:solidFill>
                  <a:schemeClr val="tx2"/>
                </a:solidFill>
              </a:rPr>
              <a:t>Lujiazui</a:t>
            </a:r>
            <a:r>
              <a:rPr lang="en-US" altLang="zh-CN" sz="2400" dirty="0" smtClean="0">
                <a:solidFill>
                  <a:schemeClr val="tx2"/>
                </a:solidFill>
              </a:rPr>
              <a:t> to </a:t>
            </a:r>
            <a:r>
              <a:rPr lang="en-US" altLang="zh-CN" sz="2400" dirty="0" err="1" smtClean="0">
                <a:solidFill>
                  <a:schemeClr val="tx2"/>
                </a:solidFill>
              </a:rPr>
              <a:t>Pudong</a:t>
            </a:r>
            <a:r>
              <a:rPr lang="en-US" altLang="zh-CN" sz="2400" dirty="0" smtClean="0">
                <a:solidFill>
                  <a:schemeClr val="tx2"/>
                </a:solidFill>
              </a:rPr>
              <a:t> Int’l Airport, 37 km)</a:t>
            </a:r>
            <a:endParaRPr lang="zh-CN" altLang="en-US" sz="2400" dirty="0" smtClean="0">
              <a:solidFill>
                <a:schemeClr val="tx2"/>
              </a:solidFill>
            </a:endParaRPr>
          </a:p>
          <a:p>
            <a:pPr>
              <a:spcBef>
                <a:spcPts val="600"/>
              </a:spcBef>
              <a:spcAft>
                <a:spcPts val="600"/>
              </a:spcAft>
            </a:pPr>
            <a:r>
              <a:rPr lang="en-US" altLang="zh-CN" sz="2400" b="1" dirty="0" err="1" smtClean="0">
                <a:solidFill>
                  <a:schemeClr val="tx2"/>
                </a:solidFill>
              </a:rPr>
              <a:t>Cating</a:t>
            </a:r>
            <a:r>
              <a:rPr lang="en-US" altLang="zh-CN" sz="2400" b="1" dirty="0" smtClean="0">
                <a:solidFill>
                  <a:schemeClr val="tx2"/>
                </a:solidFill>
              </a:rPr>
              <a:t> system </a:t>
            </a:r>
            <a:r>
              <a:rPr lang="zh-CN" altLang="en-US" sz="2400" b="1" dirty="0" smtClean="0">
                <a:solidFill>
                  <a:schemeClr val="tx2"/>
                </a:solidFill>
              </a:rPr>
              <a:t>：</a:t>
            </a:r>
            <a:r>
              <a:rPr lang="en-US" altLang="zh-CN" sz="2400" dirty="0" smtClean="0">
                <a:solidFill>
                  <a:schemeClr val="tx2"/>
                </a:solidFill>
              </a:rPr>
              <a:t>ZINGA</a:t>
            </a:r>
            <a:r>
              <a:rPr lang="zh-CN" altLang="en-US" sz="2400" dirty="0" smtClean="0">
                <a:solidFill>
                  <a:schemeClr val="tx2"/>
                </a:solidFill>
              </a:rPr>
              <a:t> </a:t>
            </a:r>
            <a:r>
              <a:rPr lang="en-US" sz="2400" dirty="0" smtClean="0">
                <a:solidFill>
                  <a:schemeClr val="tx2"/>
                </a:solidFill>
              </a:rPr>
              <a:t>80 µm</a:t>
            </a:r>
            <a:r>
              <a:rPr lang="zh-CN" altLang="en-US" sz="2400" dirty="0">
                <a:solidFill>
                  <a:schemeClr val="tx2"/>
                </a:solidFill>
              </a:rPr>
              <a:t> </a:t>
            </a:r>
            <a:r>
              <a:rPr lang="en-US" altLang="zh-CN" sz="2400" dirty="0" smtClean="0">
                <a:solidFill>
                  <a:schemeClr val="tx2"/>
                </a:solidFill>
              </a:rPr>
              <a:t>+ Epoxy sealer</a:t>
            </a:r>
            <a:r>
              <a:rPr lang="zh-CN" altLang="en-US" sz="2400" dirty="0" smtClean="0">
                <a:solidFill>
                  <a:schemeClr val="tx2"/>
                </a:solidFill>
              </a:rPr>
              <a:t> </a:t>
            </a:r>
            <a:r>
              <a:rPr lang="en-US" altLang="zh-CN" sz="2400" dirty="0" smtClean="0">
                <a:solidFill>
                  <a:schemeClr val="tx2"/>
                </a:solidFill>
              </a:rPr>
              <a:t>30 </a:t>
            </a:r>
            <a:r>
              <a:rPr lang="en-US" sz="2400" dirty="0" smtClean="0">
                <a:solidFill>
                  <a:schemeClr val="tx2"/>
                </a:solidFill>
              </a:rPr>
              <a:t>µm</a:t>
            </a:r>
            <a:r>
              <a:rPr lang="zh-CN" altLang="en-US" sz="2400" dirty="0" smtClean="0">
                <a:solidFill>
                  <a:schemeClr val="tx2"/>
                </a:solidFill>
              </a:rPr>
              <a:t> </a:t>
            </a:r>
            <a:r>
              <a:rPr lang="en-US" altLang="zh-CN" sz="2400" dirty="0" smtClean="0">
                <a:solidFill>
                  <a:schemeClr val="tx2"/>
                </a:solidFill>
              </a:rPr>
              <a:t>+ Epoxy micaceous iron intermediate paint 100 µm + Over-</a:t>
            </a:r>
            <a:r>
              <a:rPr lang="en-US" altLang="zh-CN" sz="2400" dirty="0" err="1" smtClean="0">
                <a:solidFill>
                  <a:schemeClr val="tx2"/>
                </a:solidFill>
              </a:rPr>
              <a:t>coatable</a:t>
            </a:r>
            <a:r>
              <a:rPr lang="en-US" altLang="zh-CN" sz="2400" dirty="0" smtClean="0">
                <a:solidFill>
                  <a:schemeClr val="tx2"/>
                </a:solidFill>
              </a:rPr>
              <a:t> polyurethane finish </a:t>
            </a:r>
            <a:r>
              <a:rPr lang="en-US" sz="2400" dirty="0" smtClean="0">
                <a:solidFill>
                  <a:schemeClr val="tx2"/>
                </a:solidFill>
              </a:rPr>
              <a:t>60 µm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572000" y="497095"/>
            <a:ext cx="3888432" cy="240044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629426" y="3310700"/>
            <a:ext cx="3771372" cy="2638579"/>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683568" y="3429000"/>
            <a:ext cx="3813757" cy="2520280"/>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283968" y="260648"/>
            <a:ext cx="4176464" cy="2865697"/>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755576" y="3212976"/>
            <a:ext cx="4680520" cy="3043691"/>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3851920" y="131146"/>
            <a:ext cx="4672519" cy="3024336"/>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899592" y="3212976"/>
            <a:ext cx="4680520" cy="3093903"/>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t="3095"/>
          <a:stretch>
            <a:fillRect/>
          </a:stretch>
        </p:blipFill>
        <p:spPr bwMode="auto">
          <a:xfrm>
            <a:off x="827584" y="3573016"/>
            <a:ext cx="5693638" cy="2751188"/>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a:stretch>
            <a:fillRect/>
          </a:stretch>
        </p:blipFill>
        <p:spPr bwMode="auto">
          <a:xfrm>
            <a:off x="3491880" y="260648"/>
            <a:ext cx="4608512" cy="3171908"/>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4"/>
          <p:cNvSpPr txBox="1"/>
          <p:nvPr/>
        </p:nvSpPr>
        <p:spPr>
          <a:xfrm>
            <a:off x="659535" y="2643182"/>
            <a:ext cx="7429552" cy="2246769"/>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a:t>
            </a:r>
            <a:r>
              <a:rPr lang="en-US" altLang="zh-CN" sz="2400" dirty="0" err="1" smtClean="0">
                <a:solidFill>
                  <a:schemeClr val="tx2"/>
                </a:solidFill>
              </a:rPr>
              <a:t>Zuibaichi</a:t>
            </a:r>
            <a:r>
              <a:rPr lang="en-US" altLang="zh-CN" sz="2400" dirty="0" smtClean="0">
                <a:solidFill>
                  <a:schemeClr val="tx2"/>
                </a:solidFill>
              </a:rPr>
              <a:t> Station of Shanghai Metro Line 9 </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Shanghai</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a:t>
            </a:r>
            <a:r>
              <a:rPr lang="zh-CN" altLang="en-US" sz="2400" dirty="0" smtClean="0">
                <a:solidFill>
                  <a:schemeClr val="tx2"/>
                </a:solidFill>
              </a:rPr>
              <a:t> </a:t>
            </a:r>
            <a:r>
              <a:rPr lang="en-US" sz="2400" dirty="0" smtClean="0">
                <a:solidFill>
                  <a:schemeClr val="tx2"/>
                </a:solidFill>
              </a:rPr>
              <a:t>60 µm</a:t>
            </a:r>
            <a:r>
              <a:rPr lang="zh-CN" altLang="en-US" sz="2400" dirty="0">
                <a:solidFill>
                  <a:schemeClr val="tx2"/>
                </a:solidFill>
              </a:rPr>
              <a:t> </a:t>
            </a:r>
            <a:r>
              <a:rPr lang="en-US" altLang="zh-CN" sz="2400" dirty="0" smtClean="0">
                <a:solidFill>
                  <a:schemeClr val="tx2"/>
                </a:solidFill>
              </a:rPr>
              <a:t>+ Epoxy sealer </a:t>
            </a:r>
            <a:r>
              <a:rPr lang="en-US" sz="2400" dirty="0" smtClean="0">
                <a:solidFill>
                  <a:schemeClr val="tx2"/>
                </a:solidFill>
              </a:rPr>
              <a:t>30 µm</a:t>
            </a:r>
            <a:r>
              <a:rPr lang="zh-CN" altLang="en-US" sz="2400" dirty="0">
                <a:solidFill>
                  <a:schemeClr val="tx2"/>
                </a:solidFill>
              </a:rPr>
              <a:t> </a:t>
            </a:r>
            <a:r>
              <a:rPr lang="en-US" altLang="zh-CN" sz="2400" dirty="0" smtClean="0">
                <a:solidFill>
                  <a:schemeClr val="tx2"/>
                </a:solidFill>
              </a:rPr>
              <a:t>+ Epoxy micaceous iron intermediate paint 10</a:t>
            </a:r>
            <a:r>
              <a:rPr lang="en-US" sz="2400" dirty="0" smtClean="0">
                <a:solidFill>
                  <a:schemeClr val="tx2"/>
                </a:solidFill>
              </a:rPr>
              <a:t>0 µm + </a:t>
            </a:r>
            <a:r>
              <a:rPr lang="en-US" altLang="zh-CN" sz="2400" dirty="0" smtClean="0">
                <a:solidFill>
                  <a:schemeClr val="tx2"/>
                </a:solidFill>
              </a:rPr>
              <a:t>Fluorocarbon finish</a:t>
            </a:r>
            <a:r>
              <a:rPr lang="zh-CN" altLang="en-US" sz="2400" dirty="0" smtClean="0">
                <a:solidFill>
                  <a:schemeClr val="tx2"/>
                </a:solidFill>
              </a:rPr>
              <a:t> </a:t>
            </a:r>
            <a:r>
              <a:rPr lang="en-US" sz="2400" dirty="0" smtClean="0">
                <a:solidFill>
                  <a:schemeClr val="tx2"/>
                </a:solidFill>
              </a:rPr>
              <a:t>60 µm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899592" y="3404776"/>
            <a:ext cx="4320480" cy="2817704"/>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3995936" y="188640"/>
            <a:ext cx="4418252" cy="3168352"/>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4"/>
          <p:cNvSpPr txBox="1"/>
          <p:nvPr/>
        </p:nvSpPr>
        <p:spPr>
          <a:xfrm>
            <a:off x="714348" y="2643182"/>
            <a:ext cx="8001056" cy="2246769"/>
          </a:xfrm>
          <a:prstGeom prst="rect">
            <a:avLst/>
          </a:prstGeom>
        </p:spPr>
        <p:txBody>
          <a:bodyPr vert="horz" wrap="square" rtlCol="0">
            <a:spAutoFit/>
          </a:bodyPr>
          <a:lstStyle/>
          <a:p>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Chongqing Monorail Line 1 </a:t>
            </a:r>
            <a:endParaRPr lang="zh-CN" altLang="en-US" sz="2400" dirty="0" smtClean="0">
              <a:solidFill>
                <a:schemeClr val="tx2"/>
              </a:solidFill>
            </a:endParaRPr>
          </a:p>
          <a:p>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Chongqing</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 ZINGA stand-alone on </a:t>
            </a:r>
            <a:r>
              <a:rPr lang="en-US" altLang="zh-CN" sz="2400" dirty="0" err="1" smtClean="0">
                <a:solidFill>
                  <a:schemeClr val="tx2"/>
                </a:solidFill>
              </a:rPr>
              <a:t>rebars</a:t>
            </a:r>
            <a:r>
              <a:rPr lang="en-US" altLang="zh-CN" sz="2400" dirty="0" smtClean="0">
                <a:solidFill>
                  <a:schemeClr val="tx2"/>
                </a:solidFill>
              </a:rPr>
              <a:t> </a:t>
            </a:r>
            <a:r>
              <a:rPr lang="en-GB" sz="2400" dirty="0" smtClean="0">
                <a:solidFill>
                  <a:schemeClr val="tx2"/>
                </a:solidFill>
              </a:rPr>
              <a:t>1 x 40 µm</a:t>
            </a:r>
            <a:r>
              <a:rPr lang="zh-CN" altLang="en-US" sz="2400" dirty="0" smtClean="0">
                <a:solidFill>
                  <a:schemeClr val="tx2"/>
                </a:solidFill>
              </a:rPr>
              <a:t>；</a:t>
            </a:r>
            <a:r>
              <a:rPr lang="en-US" altLang="zh-CN" sz="2400" dirty="0" smtClean="0">
                <a:solidFill>
                  <a:schemeClr val="tx2"/>
                </a:solidFill>
              </a:rPr>
              <a:t>   </a:t>
            </a:r>
          </a:p>
          <a:p>
            <a:pPr>
              <a:spcBef>
                <a:spcPts val="600"/>
              </a:spcBef>
              <a:spcAft>
                <a:spcPts val="600"/>
              </a:spcAft>
            </a:pPr>
            <a:r>
              <a:rPr lang="en-US" altLang="zh-CN" sz="2400" dirty="0">
                <a:solidFill>
                  <a:schemeClr val="tx2"/>
                </a:solidFill>
              </a:rPr>
              <a:t> </a:t>
            </a:r>
            <a:r>
              <a:rPr lang="en-US" altLang="zh-CN" sz="2400" dirty="0" smtClean="0">
                <a:solidFill>
                  <a:schemeClr val="tx2"/>
                </a:solidFill>
              </a:rPr>
              <a:t>                                 PC column support plates </a:t>
            </a:r>
            <a:r>
              <a:rPr lang="en-GB" sz="2400" dirty="0" smtClean="0">
                <a:solidFill>
                  <a:schemeClr val="tx2"/>
                </a:solidFill>
              </a:rPr>
              <a:t>2 x 50 µm</a:t>
            </a:r>
            <a:endParaRPr lang="zh-CN" altLang="en-US" sz="2400" dirty="0" smtClean="0">
              <a:solidFill>
                <a:schemeClr val="tx2"/>
              </a:solidFill>
            </a:endParaRPr>
          </a:p>
          <a:p>
            <a:r>
              <a:rPr lang="en-US" altLang="zh-CN" sz="2400" b="1" dirty="0" smtClean="0">
                <a:solidFill>
                  <a:schemeClr val="tx2"/>
                </a:solidFill>
              </a:rPr>
              <a:t>Completion date </a:t>
            </a:r>
            <a:r>
              <a:rPr lang="zh-CN" altLang="en-US" sz="2400" b="1" dirty="0" smtClean="0">
                <a:solidFill>
                  <a:schemeClr val="tx2"/>
                </a:solidFill>
              </a:rPr>
              <a:t>：</a:t>
            </a:r>
            <a:r>
              <a:rPr lang="en-US" sz="2400" dirty="0" smtClean="0">
                <a:solidFill>
                  <a:schemeClr val="tx2"/>
                </a:solidFill>
              </a:rPr>
              <a:t>2001.7.30</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4"/>
          <p:cNvSpPr>
            <a:spLocks noGrp="1"/>
          </p:cNvSpPr>
          <p:nvPr>
            <p:ph type="title" idx="4294967295"/>
          </p:nvPr>
        </p:nvSpPr>
        <p:spPr bwMode="auto">
          <a:xfrm>
            <a:off x="1331640" y="2924944"/>
            <a:ext cx="6984776" cy="2646626"/>
          </a:xfrm>
          <a:noFill/>
          <a:ln>
            <a:miter lim="800000"/>
            <a:headEnd/>
            <a:tailEnd/>
          </a:ln>
        </p:spPr>
        <p:txBody>
          <a:bodyPr numCol="1" compatLnSpc="1">
            <a:prstTxWarp prst="textNoShape">
              <a:avLst/>
            </a:prstTxWarp>
            <a:noAutofit/>
          </a:bodyPr>
          <a:lstStyle/>
          <a:p>
            <a:pPr algn="l"/>
            <a:r>
              <a:rPr lang="en-US" altLang="zh-CN" sz="3400" b="1" dirty="0" smtClean="0">
                <a:solidFill>
                  <a:schemeClr val="tx2"/>
                </a:solidFill>
                <a:latin typeface="Arial" panose="020B0604020202020204" pitchFamily="34" charset="0"/>
                <a:ea typeface="+mn-ea"/>
                <a:cs typeface="Arial" panose="020B0604020202020204" pitchFamily="34" charset="0"/>
              </a:rPr>
              <a:t>ISO 12944 – Standard for s</a:t>
            </a:r>
            <a:r>
              <a:rPr lang="en-US" altLang="zh-CN" sz="3200" b="1" dirty="0" smtClean="0">
                <a:solidFill>
                  <a:schemeClr val="tx2"/>
                </a:solidFill>
                <a:latin typeface="Arial" panose="020B0604020202020204" pitchFamily="34" charset="0"/>
                <a:ea typeface="+mn-ea"/>
                <a:cs typeface="Arial" panose="020B0604020202020204" pitchFamily="34" charset="0"/>
              </a:rPr>
              <a:t>teel structure corrosion protection  </a:t>
            </a:r>
            <a:r>
              <a:rPr lang="en-US" altLang="zh-CN" sz="2400" b="1" dirty="0" smtClean="0"/>
              <a:t/>
            </a:r>
            <a:br>
              <a:rPr lang="en-US" altLang="zh-CN" sz="2400" b="1" dirty="0" smtClean="0"/>
            </a:br>
            <a:r>
              <a:rPr lang="en-US" altLang="zh-CN" sz="2400" b="1" dirty="0" smtClean="0"/>
              <a:t/>
            </a:r>
            <a:br>
              <a:rPr lang="en-US" altLang="zh-CN" sz="2400" b="1" dirty="0" smtClean="0"/>
            </a:br>
            <a:r>
              <a:rPr lang="en-US" altLang="zh-CN" sz="2400" b="1" dirty="0" smtClean="0"/>
              <a:t/>
            </a:r>
            <a:br>
              <a:rPr lang="en-US" altLang="zh-CN" sz="2400" b="1" dirty="0" smtClean="0"/>
            </a:br>
            <a:r>
              <a:rPr lang="en-US" altLang="zh-CN" sz="2400" dirty="0" smtClean="0"/>
              <a:t>ISO 12944 is currently the most authoritative international standard for corrosion protection of steel structure coatings. It sets the guidelines and norms for formulating corrosion protection schemes of steel structures. </a:t>
            </a:r>
            <a:r>
              <a:rPr lang="zh-CN" altLang="zh-CN" sz="2400" dirty="0" smtClean="0"/>
              <a:t/>
            </a:r>
            <a:br>
              <a:rPr lang="zh-CN" altLang="zh-CN" sz="2400" dirty="0" smtClean="0"/>
            </a:br>
            <a:r>
              <a:rPr lang="zh-CN" altLang="zh-CN" sz="2400" dirty="0" smtClean="0"/>
              <a:t/>
            </a:r>
            <a:br>
              <a:rPr lang="zh-CN" altLang="zh-CN" sz="2400" dirty="0" smtClean="0"/>
            </a:br>
            <a:endParaRPr lang="nl-BE" sz="2400" b="1" dirty="0" smtClean="0">
              <a:solidFill>
                <a:schemeClr val="tx2"/>
              </a:solidFill>
              <a:latin typeface="+mn-ea"/>
              <a:ea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779912" y="404407"/>
            <a:ext cx="4968552" cy="5625315"/>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827584" y="2561016"/>
            <a:ext cx="2808312" cy="3517076"/>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WTC application ZINGA on beams for monorail 2"/>
          <p:cNvPicPr>
            <a:picLocks noChangeAspect="1" noChangeArrowheads="1"/>
          </p:cNvPicPr>
          <p:nvPr/>
        </p:nvPicPr>
        <p:blipFill>
          <a:blip r:embed="rId2" cstate="print"/>
          <a:srcRect t="21967"/>
          <a:stretch>
            <a:fillRect/>
          </a:stretch>
        </p:blipFill>
        <p:spPr bwMode="auto">
          <a:xfrm>
            <a:off x="203024" y="2474361"/>
            <a:ext cx="3072832" cy="3690943"/>
          </a:xfrm>
          <a:prstGeom prst="rect">
            <a:avLst/>
          </a:prstGeom>
          <a:noFill/>
        </p:spPr>
      </p:pic>
      <p:pic>
        <p:nvPicPr>
          <p:cNvPr id="36866" name="Picture 2"/>
          <p:cNvPicPr>
            <a:picLocks noChangeAspect="1" noChangeArrowheads="1"/>
          </p:cNvPicPr>
          <p:nvPr/>
        </p:nvPicPr>
        <p:blipFill>
          <a:blip r:embed="rId3" cstate="print"/>
          <a:srcRect/>
          <a:stretch>
            <a:fillRect/>
          </a:stretch>
        </p:blipFill>
        <p:spPr bwMode="auto">
          <a:xfrm>
            <a:off x="3419872" y="1936437"/>
            <a:ext cx="5328592" cy="4239955"/>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4"/>
          <p:cNvSpPr txBox="1"/>
          <p:nvPr/>
        </p:nvSpPr>
        <p:spPr>
          <a:xfrm>
            <a:off x="642910" y="2643182"/>
            <a:ext cx="7429552" cy="2769989"/>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Chongqing Monorail Line 1 </a:t>
            </a:r>
            <a:r>
              <a:rPr lang="en-US" altLang="zh-CN" sz="2400" dirty="0">
                <a:solidFill>
                  <a:schemeClr val="tx2"/>
                </a:solidFill>
              </a:rPr>
              <a:t>T</a:t>
            </a:r>
            <a:r>
              <a:rPr lang="en-US" altLang="zh-CN" sz="2400" dirty="0" smtClean="0">
                <a:solidFill>
                  <a:schemeClr val="tx2"/>
                </a:solidFill>
              </a:rPr>
              <a:t>rack Bifurcation </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Chongqing</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a:t>
            </a:r>
            <a:r>
              <a:rPr lang="zh-CN" altLang="en-US" sz="2400" dirty="0" smtClean="0">
                <a:solidFill>
                  <a:schemeClr val="tx2"/>
                </a:solidFill>
              </a:rPr>
              <a:t> </a:t>
            </a:r>
            <a:r>
              <a:rPr lang="en-US" sz="2400" dirty="0" smtClean="0">
                <a:solidFill>
                  <a:schemeClr val="tx2"/>
                </a:solidFill>
              </a:rPr>
              <a:t>60 </a:t>
            </a:r>
            <a:r>
              <a:rPr lang="en-US" altLang="zh-CN" sz="2400" dirty="0" err="1" smtClean="0">
                <a:solidFill>
                  <a:schemeClr val="tx2"/>
                </a:solidFill>
              </a:rPr>
              <a:t>μ</a:t>
            </a:r>
            <a:r>
              <a:rPr lang="en-US" sz="2400" dirty="0" err="1" smtClean="0">
                <a:solidFill>
                  <a:schemeClr val="tx2"/>
                </a:solidFill>
              </a:rPr>
              <a:t>m</a:t>
            </a:r>
            <a:r>
              <a:rPr lang="zh-CN" altLang="en-US" sz="2400" dirty="0" smtClean="0">
                <a:solidFill>
                  <a:schemeClr val="tx2"/>
                </a:solidFill>
              </a:rPr>
              <a:t> </a:t>
            </a:r>
            <a:r>
              <a:rPr lang="en-US" altLang="zh-CN" sz="2400" dirty="0" smtClean="0">
                <a:solidFill>
                  <a:schemeClr val="tx2"/>
                </a:solidFill>
              </a:rPr>
              <a:t>+ Epoxy sealer</a:t>
            </a:r>
            <a:r>
              <a:rPr lang="zh-CN" altLang="en-US" sz="2400" dirty="0" smtClean="0">
                <a:solidFill>
                  <a:schemeClr val="tx2"/>
                </a:solidFill>
              </a:rPr>
              <a:t> </a:t>
            </a:r>
            <a:r>
              <a:rPr lang="en-US" sz="2400" dirty="0" smtClean="0">
                <a:solidFill>
                  <a:schemeClr val="tx2"/>
                </a:solidFill>
              </a:rPr>
              <a:t>30 </a:t>
            </a:r>
            <a:r>
              <a:rPr lang="en-US" altLang="zh-CN" sz="2400" dirty="0" err="1" smtClean="0">
                <a:solidFill>
                  <a:schemeClr val="tx2"/>
                </a:solidFill>
              </a:rPr>
              <a:t>μ</a:t>
            </a:r>
            <a:r>
              <a:rPr lang="en-US" sz="2400" dirty="0" err="1" smtClean="0">
                <a:solidFill>
                  <a:schemeClr val="tx2"/>
                </a:solidFill>
              </a:rPr>
              <a:t>m</a:t>
            </a:r>
            <a:r>
              <a:rPr lang="zh-CN" altLang="en-US" sz="2400" dirty="0">
                <a:solidFill>
                  <a:schemeClr val="tx2"/>
                </a:solidFill>
              </a:rPr>
              <a:t> </a:t>
            </a:r>
            <a:r>
              <a:rPr lang="en-US" altLang="zh-CN" sz="2400" dirty="0" smtClean="0">
                <a:solidFill>
                  <a:schemeClr val="tx2"/>
                </a:solidFill>
              </a:rPr>
              <a:t>+ Epoxy </a:t>
            </a:r>
            <a:r>
              <a:rPr lang="en-US" altLang="zh-CN" sz="2400" dirty="0" err="1" smtClean="0">
                <a:solidFill>
                  <a:schemeClr val="tx2"/>
                </a:solidFill>
              </a:rPr>
              <a:t>micaceous</a:t>
            </a:r>
            <a:r>
              <a:rPr lang="en-US" altLang="zh-CN" sz="2400" dirty="0" smtClean="0">
                <a:solidFill>
                  <a:schemeClr val="tx2"/>
                </a:solidFill>
              </a:rPr>
              <a:t> iron intermediate paint 80 </a:t>
            </a:r>
            <a:r>
              <a:rPr lang="el-GR" altLang="zh-CN" sz="2400" dirty="0">
                <a:solidFill>
                  <a:schemeClr val="tx2"/>
                </a:solidFill>
              </a:rPr>
              <a:t>μ</a:t>
            </a:r>
            <a:r>
              <a:rPr lang="en-US" altLang="zh-CN" sz="2400" dirty="0" smtClean="0">
                <a:solidFill>
                  <a:schemeClr val="tx2"/>
                </a:solidFill>
              </a:rPr>
              <a:t>m + Over-</a:t>
            </a:r>
            <a:r>
              <a:rPr lang="en-US" altLang="zh-CN" sz="2400" dirty="0" err="1" smtClean="0">
                <a:solidFill>
                  <a:schemeClr val="tx2"/>
                </a:solidFill>
              </a:rPr>
              <a:t>coatable</a:t>
            </a:r>
            <a:r>
              <a:rPr lang="en-US" altLang="zh-CN" sz="2400" dirty="0" smtClean="0">
                <a:solidFill>
                  <a:schemeClr val="tx2"/>
                </a:solidFill>
              </a:rPr>
              <a:t> polyurethane finish </a:t>
            </a:r>
            <a:r>
              <a:rPr lang="en-US" sz="2400" dirty="0" smtClean="0">
                <a:solidFill>
                  <a:schemeClr val="tx2"/>
                </a:solidFill>
              </a:rPr>
              <a:t>2 x 30</a:t>
            </a:r>
            <a:r>
              <a:rPr lang="en-US" altLang="zh-CN" sz="2400" dirty="0" smtClean="0">
                <a:solidFill>
                  <a:schemeClr val="tx2"/>
                </a:solidFill>
              </a:rPr>
              <a:t>μ</a:t>
            </a:r>
            <a:r>
              <a:rPr lang="en-US" sz="2400" dirty="0" smtClean="0">
                <a:solidFill>
                  <a:schemeClr val="tx2"/>
                </a:solidFill>
              </a:rPr>
              <a:t>m</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Completion date</a:t>
            </a:r>
            <a:r>
              <a:rPr lang="zh-CN" altLang="en-US" sz="2400" b="1" dirty="0" smtClean="0">
                <a:solidFill>
                  <a:schemeClr val="tx2"/>
                </a:solidFill>
              </a:rPr>
              <a:t>：</a:t>
            </a:r>
            <a:r>
              <a:rPr lang="en-US" sz="2400" dirty="0" smtClean="0">
                <a:solidFill>
                  <a:schemeClr val="tx2"/>
                </a:solidFill>
              </a:rPr>
              <a:t>2001.7.3</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971600" y="3354760"/>
            <a:ext cx="4392488" cy="2968302"/>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4029992" y="188640"/>
            <a:ext cx="4622504" cy="3096344"/>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4"/>
          <p:cNvSpPr txBox="1"/>
          <p:nvPr/>
        </p:nvSpPr>
        <p:spPr>
          <a:xfrm>
            <a:off x="642910" y="2643182"/>
            <a:ext cx="7429552" cy="203132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a:solidFill>
                  <a:schemeClr val="tx2"/>
                </a:solidFill>
              </a:rPr>
              <a:t>Beijing-Shanghai </a:t>
            </a:r>
            <a:r>
              <a:rPr lang="en-US" altLang="zh-CN" sz="2400" dirty="0" smtClean="0">
                <a:solidFill>
                  <a:schemeClr val="tx2"/>
                </a:solidFill>
              </a:rPr>
              <a:t>High-speed Railway Link</a:t>
            </a:r>
            <a:endParaRPr lang="en-US" altLang="zh-CN" sz="2400" dirty="0">
              <a:solidFill>
                <a:schemeClr val="tx2"/>
              </a:solidFill>
            </a:endParaRPr>
          </a:p>
          <a:p>
            <a:pPr>
              <a:spcBef>
                <a:spcPts val="600"/>
              </a:spcBef>
              <a:spcAft>
                <a:spcPts val="600"/>
              </a:spcAft>
            </a:pPr>
            <a:r>
              <a:rPr lang="en-US" altLang="zh-CN" sz="2400" dirty="0">
                <a:solidFill>
                  <a:schemeClr val="tx2"/>
                </a:solidFill>
              </a:rPr>
              <a:t> </a:t>
            </a:r>
            <a:r>
              <a:rPr lang="en-US" altLang="zh-CN" sz="2400" dirty="0" smtClean="0">
                <a:solidFill>
                  <a:schemeClr val="tx2"/>
                </a:solidFill>
              </a:rPr>
              <a:t>                 (protection of </a:t>
            </a:r>
            <a:r>
              <a:rPr lang="en-US" altLang="zh-CN" sz="2400" dirty="0" err="1" smtClean="0">
                <a:solidFill>
                  <a:schemeClr val="tx2"/>
                </a:solidFill>
              </a:rPr>
              <a:t>rebars</a:t>
            </a:r>
            <a:r>
              <a:rPr lang="en-US" altLang="zh-CN" sz="2400" dirty="0">
                <a:solidFill>
                  <a:schemeClr val="tx2"/>
                </a:solidFill>
              </a:rPr>
              <a:t>)</a:t>
            </a: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Xuzhou to Tangshan section</a:t>
            </a: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a:t>
            </a:r>
            <a:r>
              <a:rPr lang="zh-CN" altLang="en-US" sz="2400" dirty="0" smtClean="0">
                <a:solidFill>
                  <a:schemeClr val="tx2"/>
                </a:solidFill>
              </a:rPr>
              <a:t> </a:t>
            </a:r>
            <a:r>
              <a:rPr lang="en-US" altLang="zh-CN" sz="2400" dirty="0" smtClean="0">
                <a:solidFill>
                  <a:schemeClr val="tx2"/>
                </a:solidFill>
              </a:rPr>
              <a:t>stand-alone 1 x </a:t>
            </a:r>
            <a:r>
              <a:rPr lang="en-US" sz="2400" dirty="0" smtClean="0">
                <a:solidFill>
                  <a:schemeClr val="tx2"/>
                </a:solidFill>
              </a:rPr>
              <a:t>40 </a:t>
            </a:r>
            <a:r>
              <a:rPr lang="en-US" altLang="zh-CN" sz="2400" dirty="0" err="1" smtClean="0">
                <a:solidFill>
                  <a:schemeClr val="tx2"/>
                </a:solidFill>
              </a:rPr>
              <a:t>μ</a:t>
            </a:r>
            <a:r>
              <a:rPr lang="en-US" sz="2400" dirty="0" err="1" smtClean="0">
                <a:solidFill>
                  <a:schemeClr val="tx2"/>
                </a:solidFill>
              </a:rPr>
              <a:t>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ttp://img1.mydrivers.com/img/20151101/d30d764b64c448baa56382ef849eb7c9.jpg"/>
          <p:cNvPicPr>
            <a:picLocks noChangeAspect="1" noChangeArrowheads="1"/>
          </p:cNvPicPr>
          <p:nvPr/>
        </p:nvPicPr>
        <p:blipFill>
          <a:blip r:embed="rId2" r:link="rId3" cstate="print"/>
          <a:srcRect l="6223" t="19835" r="7263" b="10146"/>
          <a:stretch>
            <a:fillRect/>
          </a:stretch>
        </p:blipFill>
        <p:spPr bwMode="auto">
          <a:xfrm>
            <a:off x="4000496" y="1285860"/>
            <a:ext cx="4949825" cy="2289175"/>
          </a:xfrm>
          <a:prstGeom prst="rect">
            <a:avLst/>
          </a:prstGeom>
          <a:noFill/>
          <a:ln w="9525">
            <a:noFill/>
            <a:miter lim="800000"/>
            <a:headEnd/>
            <a:tailEnd/>
          </a:ln>
        </p:spPr>
      </p:pic>
      <p:pic>
        <p:nvPicPr>
          <p:cNvPr id="34818" name="Picture 2"/>
          <p:cNvPicPr>
            <a:picLocks noChangeAspect="1" noChangeArrowheads="1"/>
          </p:cNvPicPr>
          <p:nvPr/>
        </p:nvPicPr>
        <p:blipFill>
          <a:blip r:embed="rId4" cstate="print"/>
          <a:srcRect/>
          <a:stretch>
            <a:fillRect/>
          </a:stretch>
        </p:blipFill>
        <p:spPr bwMode="auto">
          <a:xfrm>
            <a:off x="827583" y="3429000"/>
            <a:ext cx="6200013" cy="2880321"/>
          </a:xfrm>
          <a:prstGeom prst="rect">
            <a:avLst/>
          </a:prstGeom>
          <a:noFill/>
          <a:ln w="9525">
            <a:noFill/>
            <a:miter lim="800000"/>
            <a:headEnd/>
            <a:tailEnd/>
          </a:ln>
        </p:spPr>
      </p:pic>
      <p:pic>
        <p:nvPicPr>
          <p:cNvPr id="34819" name="Picture 3"/>
          <p:cNvPicPr>
            <a:picLocks noChangeAspect="1" noChangeArrowheads="1"/>
          </p:cNvPicPr>
          <p:nvPr/>
        </p:nvPicPr>
        <p:blipFill>
          <a:blip r:embed="rId5" cstate="print"/>
          <a:srcRect/>
          <a:stretch>
            <a:fillRect/>
          </a:stretch>
        </p:blipFill>
        <p:spPr bwMode="auto">
          <a:xfrm>
            <a:off x="2699792" y="629077"/>
            <a:ext cx="5544616" cy="2583899"/>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429552"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Shanghai Metro Line 11</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 Shanghai</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a:t>
            </a:r>
            <a:r>
              <a:rPr lang="zh-CN" altLang="en-US" sz="2400" dirty="0" smtClean="0">
                <a:solidFill>
                  <a:schemeClr val="tx2"/>
                </a:solidFill>
              </a:rPr>
              <a:t> </a:t>
            </a:r>
            <a:r>
              <a:rPr lang="en-US" altLang="zh-CN" sz="2400" dirty="0" smtClean="0">
                <a:solidFill>
                  <a:schemeClr val="tx2"/>
                </a:solidFill>
              </a:rPr>
              <a:t>stand-alone 2 x 60 </a:t>
            </a:r>
            <a:r>
              <a:rPr lang="en-US" sz="2400" dirty="0" smtClean="0">
                <a:solidFill>
                  <a:schemeClr val="tx2"/>
                </a:solidFill>
                <a:sym typeface="Symbol"/>
              </a:rPr>
              <a:t></a:t>
            </a:r>
            <a:r>
              <a:rPr lang="en-US" sz="2400" dirty="0" smtClean="0">
                <a:solidFill>
                  <a:schemeClr val="tx2"/>
                </a:solidFill>
              </a:rPr>
              <a:t>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827584" y="3104200"/>
            <a:ext cx="4608512" cy="3198671"/>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3851920" y="217668"/>
            <a:ext cx="4561309" cy="2781651"/>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429552"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Shenzhen Metro Line 1</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Shenzhen</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 stand-alone </a:t>
            </a:r>
            <a:r>
              <a:rPr lang="en-US" sz="2400" dirty="0" smtClean="0">
                <a:solidFill>
                  <a:schemeClr val="tx2"/>
                </a:solidFill>
              </a:rPr>
              <a:t>2 x 60 </a:t>
            </a:r>
            <a:r>
              <a:rPr lang="en-US" sz="2400" dirty="0" smtClean="0">
                <a:solidFill>
                  <a:schemeClr val="tx2"/>
                </a:solidFill>
                <a:sym typeface="Symbol"/>
              </a:rPr>
              <a:t></a:t>
            </a:r>
            <a:r>
              <a:rPr lang="en-US" sz="2400" dirty="0" smtClean="0">
                <a:solidFill>
                  <a:schemeClr val="tx2"/>
                </a:solidFill>
              </a:rPr>
              <a:t>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899592" y="3224792"/>
            <a:ext cx="4608512" cy="3102462"/>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3779912" y="188640"/>
            <a:ext cx="4668579" cy="2949356"/>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4"/>
          <p:cNvSpPr>
            <a:spLocks noGrp="1"/>
          </p:cNvSpPr>
          <p:nvPr>
            <p:ph type="title" idx="4294967295"/>
          </p:nvPr>
        </p:nvSpPr>
        <p:spPr bwMode="auto">
          <a:xfrm>
            <a:off x="2483768" y="260648"/>
            <a:ext cx="6264696" cy="1728192"/>
          </a:xfrm>
          <a:noFill/>
          <a:ln>
            <a:miter lim="800000"/>
            <a:headEnd/>
            <a:tailEnd/>
          </a:ln>
        </p:spPr>
        <p:txBody>
          <a:bodyPr numCol="1" anchor="t" compatLnSpc="1">
            <a:prstTxWarp prst="textNoShape">
              <a:avLst/>
            </a:prstTxWarp>
            <a:noAutofit/>
          </a:bodyPr>
          <a:lstStyle/>
          <a:p>
            <a:pPr lvl="0" algn="l"/>
            <a:r>
              <a:rPr lang="en-US" altLang="zh-CN" sz="2400" b="1" dirty="0" smtClean="0">
                <a:solidFill>
                  <a:schemeClr val="tx2"/>
                </a:solidFill>
                <a:latin typeface="Arial" panose="020B0604020202020204" pitchFamily="34" charset="0"/>
                <a:ea typeface="+mn-ea"/>
                <a:cs typeface="Arial" panose="020B0604020202020204" pitchFamily="34" charset="0"/>
              </a:rPr>
              <a:t>1</a:t>
            </a:r>
            <a:r>
              <a:rPr lang="zh-CN" altLang="en-US" sz="2400" b="1" dirty="0" smtClean="0">
                <a:solidFill>
                  <a:schemeClr val="tx2"/>
                </a:solidFill>
                <a:latin typeface="Arial" panose="020B0604020202020204" pitchFamily="34" charset="0"/>
                <a:ea typeface="+mn-ea"/>
                <a:cs typeface="Arial" panose="020B0604020202020204" pitchFamily="34" charset="0"/>
              </a:rPr>
              <a:t>、</a:t>
            </a:r>
            <a:r>
              <a:rPr lang="en-US" altLang="zh-CN" sz="2400" b="1" dirty="0" smtClean="0">
                <a:solidFill>
                  <a:schemeClr val="tx2"/>
                </a:solidFill>
                <a:latin typeface="Arial" panose="020B0604020202020204" pitchFamily="34" charset="0"/>
                <a:ea typeface="+mn-ea"/>
                <a:cs typeface="Arial" panose="020B0604020202020204" pitchFamily="34" charset="0"/>
              </a:rPr>
              <a:t>ISO 12944-2</a:t>
            </a:r>
            <a:r>
              <a:rPr lang="en-US" altLang="zh-CN" sz="2400" dirty="0" smtClean="0">
                <a:latin typeface="Arial" panose="020B0604020202020204" pitchFamily="34" charset="0"/>
                <a:cs typeface="Arial" panose="020B0604020202020204" pitchFamily="34" charset="0"/>
              </a:rPr>
              <a:t>: </a:t>
            </a:r>
            <a:r>
              <a:rPr lang="en-US" altLang="zh-CN" sz="2400" b="1" dirty="0" smtClean="0">
                <a:solidFill>
                  <a:schemeClr val="tx2"/>
                </a:solidFill>
                <a:latin typeface="Arial" panose="020B0604020202020204" pitchFamily="34" charset="0"/>
                <a:ea typeface="+mn-ea"/>
                <a:cs typeface="Arial" panose="020B0604020202020204" pitchFamily="34" charset="0"/>
              </a:rPr>
              <a:t>Atmospheric Corrosive </a:t>
            </a:r>
            <a:br>
              <a:rPr lang="en-US" altLang="zh-CN" sz="2400" b="1" dirty="0" smtClean="0">
                <a:solidFill>
                  <a:schemeClr val="tx2"/>
                </a:solidFill>
                <a:latin typeface="Arial" panose="020B0604020202020204" pitchFamily="34" charset="0"/>
                <a:ea typeface="+mn-ea"/>
                <a:cs typeface="Arial" panose="020B0604020202020204" pitchFamily="34" charset="0"/>
              </a:rPr>
            </a:br>
            <a:r>
              <a:rPr lang="en-US" altLang="zh-CN" sz="2400" b="1" dirty="0">
                <a:solidFill>
                  <a:schemeClr val="tx2"/>
                </a:solidFill>
                <a:latin typeface="Arial" panose="020B0604020202020204" pitchFamily="34" charset="0"/>
                <a:ea typeface="+mn-ea"/>
                <a:cs typeface="Arial" panose="020B0604020202020204" pitchFamily="34" charset="0"/>
              </a:rPr>
              <a:t> </a:t>
            </a:r>
            <a:r>
              <a:rPr lang="en-US" altLang="zh-CN" sz="2400" b="1" dirty="0" smtClean="0">
                <a:solidFill>
                  <a:schemeClr val="tx2"/>
                </a:solidFill>
                <a:latin typeface="Arial" panose="020B0604020202020204" pitchFamily="34" charset="0"/>
                <a:ea typeface="+mn-ea"/>
                <a:cs typeface="Arial" panose="020B0604020202020204" pitchFamily="34" charset="0"/>
              </a:rPr>
              <a:t>     Environment Classification </a:t>
            </a:r>
            <a:r>
              <a:rPr lang="en-US" altLang="zh-CN" sz="2400" b="1" dirty="0" smtClean="0"/>
              <a:t/>
            </a:r>
            <a:br>
              <a:rPr lang="en-US" altLang="zh-CN" sz="2400" b="1" dirty="0" smtClean="0"/>
            </a:br>
            <a:r>
              <a:rPr lang="en-US" altLang="zh-CN" sz="2400" dirty="0" smtClean="0"/>
              <a:t> </a:t>
            </a:r>
            <a:r>
              <a:rPr lang="en-US" altLang="zh-CN" sz="1800" dirty="0" smtClean="0"/>
              <a:t>Environmental rating is based on the weight of carbon steel lost within one year of exposure to different environmental conditions</a:t>
            </a:r>
            <a:endParaRPr lang="nl-BE" sz="1800" b="1" dirty="0" smtClean="0">
              <a:solidFill>
                <a:schemeClr val="tx2"/>
              </a:solidFill>
              <a:latin typeface="+mn-ea"/>
              <a:ea typeface="+mn-ea"/>
            </a:endParaRPr>
          </a:p>
        </p:txBody>
      </p:sp>
      <p:graphicFrame>
        <p:nvGraphicFramePr>
          <p:cNvPr id="4" name="表格 3"/>
          <p:cNvGraphicFramePr>
            <a:graphicFrameLocks noGrp="1"/>
          </p:cNvGraphicFramePr>
          <p:nvPr>
            <p:extLst>
              <p:ext uri="{D42A27DB-BD31-4B8C-83A1-F6EECF244321}">
                <p14:modId xmlns:p14="http://schemas.microsoft.com/office/powerpoint/2010/main" val="3779494281"/>
              </p:ext>
            </p:extLst>
          </p:nvPr>
        </p:nvGraphicFramePr>
        <p:xfrm>
          <a:off x="395536" y="2348880"/>
          <a:ext cx="8496944" cy="3962400"/>
        </p:xfrm>
        <a:graphic>
          <a:graphicData uri="http://schemas.openxmlformats.org/drawingml/2006/table">
            <a:tbl>
              <a:tblPr/>
              <a:tblGrid>
                <a:gridCol w="1512168"/>
                <a:gridCol w="1512168"/>
                <a:gridCol w="1368152"/>
                <a:gridCol w="2016224"/>
                <a:gridCol w="2088232"/>
              </a:tblGrid>
              <a:tr h="0">
                <a:tc>
                  <a:txBody>
                    <a:bodyPr/>
                    <a:lstStyle/>
                    <a:p>
                      <a:pPr algn="l">
                        <a:spcAft>
                          <a:spcPts val="0"/>
                        </a:spcAft>
                      </a:pPr>
                      <a:r>
                        <a:rPr lang="en-US" sz="1300" kern="100" dirty="0" smtClean="0">
                          <a:latin typeface="Arial"/>
                          <a:ea typeface="宋体"/>
                          <a:cs typeface="Times New Roman"/>
                        </a:rPr>
                        <a:t>Classification of environments</a:t>
                      </a:r>
                    </a:p>
                    <a:p>
                      <a:pPr algn="l">
                        <a:spcAft>
                          <a:spcPts val="0"/>
                        </a:spcAft>
                      </a:pPr>
                      <a:endParaRPr lang="zh-CN" sz="13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Corrosion level</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dirty="0">
                          <a:solidFill>
                            <a:srgbClr val="000000"/>
                          </a:solidFill>
                          <a:latin typeface="Arial"/>
                          <a:ea typeface="宋体"/>
                          <a:cs typeface="Times New Roman"/>
                        </a:rPr>
                        <a:t>Mass </a:t>
                      </a:r>
                      <a:r>
                        <a:rPr lang="en-US" sz="1300" kern="100" dirty="0" smtClean="0">
                          <a:solidFill>
                            <a:srgbClr val="000000"/>
                          </a:solidFill>
                          <a:latin typeface="Arial"/>
                          <a:ea typeface="宋体"/>
                          <a:cs typeface="Times New Roman"/>
                        </a:rPr>
                        <a:t>loss (</a:t>
                      </a:r>
                      <a:r>
                        <a:rPr lang="en-US" sz="1300" kern="100" dirty="0">
                          <a:solidFill>
                            <a:srgbClr val="000000"/>
                          </a:solidFill>
                          <a:latin typeface="Arial"/>
                          <a:ea typeface="宋体"/>
                          <a:cs typeface="Times New Roman"/>
                        </a:rPr>
                        <a:t>g/m²)</a:t>
                      </a:r>
                      <a:endParaRPr lang="zh-CN" sz="1300" kern="100" dirty="0">
                        <a:solidFill>
                          <a:srgbClr val="00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dirty="0">
                          <a:latin typeface="Arial"/>
                          <a:ea typeface="宋体"/>
                          <a:cs typeface="Times New Roman"/>
                        </a:rPr>
                        <a:t>Typical outdoor environment</a:t>
                      </a:r>
                      <a:endParaRPr lang="zh-CN" sz="13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dirty="0">
                          <a:latin typeface="Arial"/>
                          <a:ea typeface="宋体"/>
                          <a:cs typeface="Times New Roman"/>
                        </a:rPr>
                        <a:t>Typical indoor environment</a:t>
                      </a:r>
                      <a:endParaRPr lang="zh-CN" sz="13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en-US" sz="1300" kern="100">
                          <a:latin typeface="Arial"/>
                          <a:ea typeface="宋体"/>
                          <a:cs typeface="Times New Roman"/>
                        </a:rPr>
                        <a:t>C1</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solidFill>
                            <a:srgbClr val="000000"/>
                          </a:solidFill>
                          <a:latin typeface="Arial"/>
                          <a:ea typeface="宋体"/>
                          <a:cs typeface="Times New Roman"/>
                        </a:rPr>
                        <a:t>Very Low</a:t>
                      </a:r>
                      <a:endParaRPr lang="zh-CN" sz="1300" kern="100">
                        <a:solidFill>
                          <a:srgbClr val="00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&lt;10</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Rural / dry areas, neutral atmosphere</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Heating room</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en-US" sz="1300" kern="100">
                          <a:latin typeface="Arial"/>
                          <a:ea typeface="宋体"/>
                          <a:cs typeface="Times New Roman"/>
                        </a:rPr>
                        <a:t>C2</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Low</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10</a:t>
                      </a:r>
                      <a:r>
                        <a:rPr lang="zh-CN" sz="1300" kern="100">
                          <a:latin typeface="Arial"/>
                          <a:ea typeface="宋体"/>
                          <a:cs typeface="Arial"/>
                        </a:rPr>
                        <a:t>～</a:t>
                      </a:r>
                      <a:r>
                        <a:rPr lang="en-US" sz="1300" kern="100">
                          <a:latin typeface="Arial"/>
                          <a:ea typeface="宋体"/>
                          <a:cs typeface="Times New Roman"/>
                        </a:rPr>
                        <a:t>200</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Low pollution, dry area</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Condensation may occur in unheated rooms</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en-US" sz="1300" kern="100">
                          <a:latin typeface="Arial"/>
                          <a:ea typeface="宋体"/>
                          <a:cs typeface="Times New Roman"/>
                        </a:rPr>
                        <a:t>C3</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dirty="0">
                          <a:solidFill>
                            <a:srgbClr val="000000"/>
                          </a:solidFill>
                          <a:latin typeface="Arial"/>
                          <a:ea typeface="宋体"/>
                          <a:cs typeface="Times New Roman"/>
                        </a:rPr>
                        <a:t>Medium</a:t>
                      </a:r>
                      <a:endParaRPr lang="zh-CN" sz="1300" kern="100" dirty="0">
                        <a:solidFill>
                          <a:srgbClr val="00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dirty="0">
                          <a:latin typeface="Arial"/>
                          <a:ea typeface="宋体"/>
                          <a:cs typeface="Times New Roman"/>
                        </a:rPr>
                        <a:t>200</a:t>
                      </a:r>
                      <a:r>
                        <a:rPr lang="zh-CN" sz="1300" kern="100" dirty="0">
                          <a:latin typeface="Arial"/>
                          <a:ea typeface="宋体"/>
                          <a:cs typeface="Arial"/>
                        </a:rPr>
                        <a:t>～</a:t>
                      </a:r>
                      <a:r>
                        <a:rPr lang="en-US" sz="1300" kern="100" dirty="0">
                          <a:latin typeface="Arial"/>
                          <a:ea typeface="宋体"/>
                          <a:cs typeface="Times New Roman"/>
                        </a:rPr>
                        <a:t>400</a:t>
                      </a:r>
                      <a:endParaRPr lang="zh-CN" sz="13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Urban and industrial atmosphere, moderate SO</a:t>
                      </a:r>
                      <a:r>
                        <a:rPr lang="en-US" sz="1300" kern="100" baseline="-25000">
                          <a:latin typeface="Arial"/>
                          <a:ea typeface="宋体"/>
                          <a:cs typeface="Times New Roman"/>
                        </a:rPr>
                        <a:t>2</a:t>
                      </a:r>
                      <a:r>
                        <a:rPr lang="en-US" sz="1300" kern="100">
                          <a:latin typeface="Arial"/>
                          <a:ea typeface="宋体"/>
                          <a:cs typeface="Times New Roman"/>
                        </a:rPr>
                        <a:t> pollution</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High humidity, some places polluted by air</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en-US" sz="1300" kern="100">
                          <a:latin typeface="Arial"/>
                          <a:ea typeface="宋体"/>
                          <a:cs typeface="Times New Roman"/>
                        </a:rPr>
                        <a:t>C4</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solidFill>
                            <a:srgbClr val="000000"/>
                          </a:solidFill>
                          <a:latin typeface="Arial"/>
                          <a:ea typeface="宋体"/>
                          <a:cs typeface="Times New Roman"/>
                        </a:rPr>
                        <a:t>High</a:t>
                      </a:r>
                      <a:endParaRPr lang="zh-CN" sz="1300" kern="100">
                        <a:solidFill>
                          <a:srgbClr val="00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400</a:t>
                      </a:r>
                      <a:r>
                        <a:rPr lang="zh-CN" sz="1300" kern="100">
                          <a:latin typeface="Arial"/>
                          <a:ea typeface="宋体"/>
                          <a:cs typeface="Arial"/>
                        </a:rPr>
                        <a:t>～</a:t>
                      </a:r>
                      <a:r>
                        <a:rPr lang="en-US" sz="1300" kern="100">
                          <a:latin typeface="Arial"/>
                          <a:ea typeface="宋体"/>
                          <a:cs typeface="Times New Roman"/>
                        </a:rPr>
                        <a:t>650 </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Industrial and coastal environment</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Chemical plant, swimming pool</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en-US" sz="1300" kern="100">
                          <a:latin typeface="Arial"/>
                          <a:ea typeface="宋体"/>
                          <a:cs typeface="Times New Roman"/>
                        </a:rPr>
                        <a:t>C5  – I</a:t>
                      </a:r>
                      <a:endParaRPr lang="zh-CN" sz="1300" kern="100">
                        <a:latin typeface="Calibri"/>
                        <a:ea typeface="宋体"/>
                        <a:cs typeface="Times New Roman"/>
                      </a:endParaRPr>
                    </a:p>
                    <a:p>
                      <a:pPr algn="l">
                        <a:spcAft>
                          <a:spcPts val="0"/>
                        </a:spcAft>
                      </a:pPr>
                      <a:r>
                        <a:rPr lang="en-US" sz="1300" kern="100">
                          <a:latin typeface="Arial"/>
                          <a:ea typeface="宋体"/>
                          <a:cs typeface="Times New Roman"/>
                        </a:rPr>
                        <a:t>C5  –M</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solidFill>
                            <a:srgbClr val="000000"/>
                          </a:solidFill>
                          <a:latin typeface="Arial"/>
                          <a:ea typeface="宋体"/>
                          <a:cs typeface="Times New Roman"/>
                        </a:rPr>
                        <a:t>Very high (Industrial)</a:t>
                      </a:r>
                      <a:endParaRPr lang="zh-CN" sz="1300" kern="100">
                        <a:solidFill>
                          <a:srgbClr val="000000"/>
                        </a:solidFill>
                        <a:latin typeface="Calibri"/>
                        <a:ea typeface="宋体"/>
                        <a:cs typeface="Times New Roman"/>
                      </a:endParaRPr>
                    </a:p>
                    <a:p>
                      <a:pPr algn="l">
                        <a:spcAft>
                          <a:spcPts val="0"/>
                        </a:spcAft>
                      </a:pPr>
                      <a:r>
                        <a:rPr lang="en-US" sz="1300" kern="100">
                          <a:solidFill>
                            <a:srgbClr val="000000"/>
                          </a:solidFill>
                          <a:latin typeface="Arial"/>
                          <a:ea typeface="宋体"/>
                          <a:cs typeface="Times New Roman"/>
                        </a:rPr>
                        <a:t>M Very high (Marine)</a:t>
                      </a:r>
                      <a:endParaRPr lang="zh-CN" sz="1300" kern="100">
                        <a:solidFill>
                          <a:srgbClr val="00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650</a:t>
                      </a:r>
                      <a:r>
                        <a:rPr lang="zh-CN" sz="1300" kern="100">
                          <a:latin typeface="Arial"/>
                          <a:ea typeface="宋体"/>
                          <a:cs typeface="Arial"/>
                        </a:rPr>
                        <a:t>～</a:t>
                      </a:r>
                      <a:r>
                        <a:rPr lang="en-US" sz="1300" kern="100">
                          <a:latin typeface="Arial"/>
                          <a:ea typeface="宋体"/>
                          <a:cs typeface="Times New Roman"/>
                        </a:rPr>
                        <a:t>1500 </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Coastal and offshore buildings</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Buildings and places where there is always condensation and high humidity</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en-US" sz="1300" kern="100">
                          <a:latin typeface="Arial"/>
                          <a:ea typeface="宋体"/>
                          <a:cs typeface="Times New Roman"/>
                        </a:rPr>
                        <a:t>CX </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solidFill>
                            <a:srgbClr val="000000"/>
                          </a:solidFill>
                          <a:latin typeface="Arial"/>
                          <a:ea typeface="宋体"/>
                          <a:cs typeface="Times New Roman"/>
                        </a:rPr>
                        <a:t>Extremely severe corrosion</a:t>
                      </a:r>
                      <a:endParaRPr lang="zh-CN" sz="1300" kern="100">
                        <a:solidFill>
                          <a:srgbClr val="00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1500</a:t>
                      </a:r>
                      <a:r>
                        <a:rPr lang="zh-CN" sz="1300" kern="100">
                          <a:latin typeface="Arial"/>
                          <a:ea typeface="宋体"/>
                          <a:cs typeface="Arial"/>
                        </a:rPr>
                        <a:t>～</a:t>
                      </a:r>
                      <a:r>
                        <a:rPr lang="en-US" sz="1300" kern="100">
                          <a:latin typeface="Arial"/>
                          <a:ea typeface="宋体"/>
                          <a:cs typeface="Times New Roman"/>
                        </a:rPr>
                        <a:t>5500 </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a:latin typeface="Arial"/>
                          <a:ea typeface="宋体"/>
                          <a:cs typeface="Times New Roman"/>
                        </a:rPr>
                        <a:t>High salinity in coastal and offshore areas and harsh industrial areas</a:t>
                      </a:r>
                      <a:endParaRPr lang="zh-CN" sz="13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300" kern="100" dirty="0">
                          <a:latin typeface="Arial"/>
                          <a:ea typeface="宋体"/>
                          <a:cs typeface="Times New Roman"/>
                        </a:rPr>
                        <a:t>Buildings and places that are always in high humidity and heavy pollution</a:t>
                      </a:r>
                      <a:endParaRPr lang="zh-CN" sz="13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1"/>
            <a:ext cx="7429552"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Beijing Metro Line 4</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 Beijing</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 stand alone </a:t>
            </a:r>
            <a:r>
              <a:rPr lang="en-US" sz="2400" dirty="0" smtClean="0">
                <a:solidFill>
                  <a:schemeClr val="tx2"/>
                </a:solidFill>
              </a:rPr>
              <a:t>2 x 60 µm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3995936" y="188640"/>
            <a:ext cx="4536926" cy="3307565"/>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899592" y="3539396"/>
            <a:ext cx="4320480" cy="2769924"/>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429552"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Beijing </a:t>
            </a:r>
            <a:r>
              <a:rPr lang="en-US" altLang="zh-CN" sz="2400" dirty="0" smtClean="0">
                <a:solidFill>
                  <a:schemeClr val="tx2"/>
                </a:solidFill>
              </a:rPr>
              <a:t>Intercity</a:t>
            </a:r>
            <a:r>
              <a:rPr lang="en-US" altLang="zh-CN" sz="2400" dirty="0" smtClean="0">
                <a:solidFill>
                  <a:schemeClr val="tx2"/>
                </a:solidFill>
              </a:rPr>
              <a:t> </a:t>
            </a:r>
            <a:r>
              <a:rPr lang="en-US" altLang="zh-CN" sz="2400" dirty="0">
                <a:solidFill>
                  <a:schemeClr val="tx2"/>
                </a:solidFill>
              </a:rPr>
              <a:t>R</a:t>
            </a:r>
            <a:r>
              <a:rPr lang="en-US" altLang="zh-CN" sz="2400" dirty="0" smtClean="0">
                <a:solidFill>
                  <a:schemeClr val="tx2"/>
                </a:solidFill>
              </a:rPr>
              <a:t>ailway S2 Line</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 Beijing</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 stand-alone </a:t>
            </a:r>
            <a:r>
              <a:rPr lang="en-US" sz="2400" dirty="0" smtClean="0">
                <a:solidFill>
                  <a:schemeClr val="tx2"/>
                </a:solidFill>
              </a:rPr>
              <a:t>2 x 60 </a:t>
            </a:r>
            <a:r>
              <a:rPr lang="en-US" sz="2400" dirty="0" smtClean="0">
                <a:solidFill>
                  <a:schemeClr val="tx2"/>
                </a:solidFill>
                <a:sym typeface="Symbol"/>
              </a:rPr>
              <a:t></a:t>
            </a:r>
            <a:r>
              <a:rPr lang="en-US" sz="2400" dirty="0" smtClean="0">
                <a:solidFill>
                  <a:schemeClr val="tx2"/>
                </a:solidFill>
              </a:rPr>
              <a:t>m </a:t>
            </a:r>
            <a:endParaRPr lang="zh-CN"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827584" y="3558276"/>
            <a:ext cx="4320480" cy="2784978"/>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3995936" y="188640"/>
            <a:ext cx="4392488" cy="3283421"/>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429552"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Guangzhou Metro Line 3</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 Guangzhou</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 stand-alone </a:t>
            </a:r>
            <a:r>
              <a:rPr lang="en-US" sz="2400" dirty="0" smtClean="0">
                <a:solidFill>
                  <a:schemeClr val="tx2"/>
                </a:solidFill>
              </a:rPr>
              <a:t>2 x 60 </a:t>
            </a:r>
            <a:r>
              <a:rPr lang="en-US" sz="2400" dirty="0" smtClean="0">
                <a:solidFill>
                  <a:schemeClr val="tx2"/>
                </a:solidFill>
                <a:sym typeface="Symbol"/>
              </a:rPr>
              <a:t></a:t>
            </a:r>
            <a:r>
              <a:rPr lang="en-US" sz="2400" dirty="0" smtClean="0">
                <a:solidFill>
                  <a:schemeClr val="tx2"/>
                </a:solidFill>
              </a:rPr>
              <a:t>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827584" y="3442131"/>
            <a:ext cx="4248472" cy="2899981"/>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3995936" y="162158"/>
            <a:ext cx="4464496" cy="3212080"/>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429552"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Hong Kong MTR</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 Hong Kong </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 stand-alone 2 x 6</a:t>
            </a:r>
            <a:r>
              <a:rPr lang="en-US" sz="2400" dirty="0" smtClean="0">
                <a:solidFill>
                  <a:schemeClr val="tx2"/>
                </a:solidFill>
              </a:rPr>
              <a:t>0 </a:t>
            </a:r>
            <a:r>
              <a:rPr lang="en-US" sz="2400" dirty="0" smtClean="0">
                <a:solidFill>
                  <a:schemeClr val="tx2"/>
                </a:solidFill>
                <a:sym typeface="Symbol"/>
              </a:rPr>
              <a:t></a:t>
            </a:r>
            <a:r>
              <a:rPr lang="en-US" sz="2400" dirty="0" smtClean="0">
                <a:solidFill>
                  <a:schemeClr val="tx2"/>
                </a:solidFill>
              </a:rPr>
              <a:t>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3131840" y="332656"/>
            <a:ext cx="4608512" cy="5944530"/>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74260" y="2420888"/>
            <a:ext cx="7858180" cy="3139321"/>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Guangzhou-Shenzhen-Hong Kong High-speed  </a:t>
            </a:r>
          </a:p>
          <a:p>
            <a:pPr>
              <a:spcBef>
                <a:spcPts val="600"/>
              </a:spcBef>
              <a:spcAft>
                <a:spcPts val="600"/>
              </a:spcAft>
            </a:pPr>
            <a:r>
              <a:rPr lang="en-US" altLang="zh-CN" sz="2400" dirty="0">
                <a:solidFill>
                  <a:schemeClr val="tx2"/>
                </a:solidFill>
              </a:rPr>
              <a:t> </a:t>
            </a:r>
            <a:r>
              <a:rPr lang="en-US" altLang="zh-CN" sz="2400" dirty="0" smtClean="0">
                <a:solidFill>
                  <a:schemeClr val="tx2"/>
                </a:solidFill>
              </a:rPr>
              <a:t>                   Railway - Hong </a:t>
            </a:r>
            <a:r>
              <a:rPr lang="en-US" altLang="zh-CN" sz="2400" dirty="0">
                <a:solidFill>
                  <a:schemeClr val="tx2"/>
                </a:solidFill>
              </a:rPr>
              <a:t>Kong section </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 Hong Kong </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systems </a:t>
            </a:r>
            <a:r>
              <a:rPr lang="zh-CN" altLang="en-US" sz="2400" b="1" dirty="0" smtClean="0">
                <a:solidFill>
                  <a:schemeClr val="tx2"/>
                </a:solidFill>
              </a:rPr>
              <a:t>：</a:t>
            </a:r>
            <a:r>
              <a:rPr lang="en-US" altLang="zh-CN" sz="2400" dirty="0" smtClean="0">
                <a:solidFill>
                  <a:schemeClr val="tx2"/>
                </a:solidFill>
              </a:rPr>
              <a:t> Reinforcement of underground space at West Kowloon Terminus - ZINGA</a:t>
            </a:r>
            <a:r>
              <a:rPr lang="zh-CN" altLang="en-US" sz="2400" dirty="0" smtClean="0">
                <a:solidFill>
                  <a:schemeClr val="tx2"/>
                </a:solidFill>
              </a:rPr>
              <a:t> </a:t>
            </a:r>
            <a:r>
              <a:rPr lang="en-US" sz="2400" dirty="0" smtClean="0">
                <a:solidFill>
                  <a:schemeClr val="tx2"/>
                </a:solidFill>
              </a:rPr>
              <a:t>1x 40 um</a:t>
            </a:r>
            <a:r>
              <a:rPr lang="zh-CN" altLang="en-US" sz="2400" dirty="0" smtClean="0">
                <a:solidFill>
                  <a:schemeClr val="tx2"/>
                </a:solidFill>
              </a:rPr>
              <a:t>；</a:t>
            </a:r>
            <a:r>
              <a:rPr lang="en-US" altLang="zh-CN" sz="2400" dirty="0">
                <a:solidFill>
                  <a:schemeClr val="tx2"/>
                </a:solidFill>
              </a:rPr>
              <a:t>s</a:t>
            </a:r>
            <a:r>
              <a:rPr lang="en-US" altLang="zh-CN" sz="2400" dirty="0" smtClean="0">
                <a:solidFill>
                  <a:schemeClr val="tx2"/>
                </a:solidFill>
              </a:rPr>
              <a:t>teel structures of terminal building - ZINGA</a:t>
            </a:r>
            <a:r>
              <a:rPr lang="zh-CN" altLang="en-US" sz="2400" dirty="0" smtClean="0">
                <a:solidFill>
                  <a:schemeClr val="tx2"/>
                </a:solidFill>
              </a:rPr>
              <a:t> </a:t>
            </a:r>
            <a:r>
              <a:rPr lang="en-US" sz="2400" dirty="0" smtClean="0">
                <a:solidFill>
                  <a:schemeClr val="tx2"/>
                </a:solidFill>
              </a:rPr>
              <a:t>60um  + </a:t>
            </a:r>
            <a:r>
              <a:rPr lang="en-US" altLang="zh-CN" sz="2400" dirty="0" smtClean="0">
                <a:solidFill>
                  <a:schemeClr val="tx2"/>
                </a:solidFill>
              </a:rPr>
              <a:t>Epoxy </a:t>
            </a:r>
            <a:r>
              <a:rPr lang="en-US" altLang="zh-CN" sz="2400" dirty="0" err="1" smtClean="0">
                <a:solidFill>
                  <a:schemeClr val="tx2"/>
                </a:solidFill>
              </a:rPr>
              <a:t>micaceous</a:t>
            </a:r>
            <a:r>
              <a:rPr lang="en-US" altLang="zh-CN" sz="2400" dirty="0" smtClean="0">
                <a:solidFill>
                  <a:schemeClr val="tx2"/>
                </a:solidFill>
              </a:rPr>
              <a:t> iron intermediate paint </a:t>
            </a:r>
            <a:r>
              <a:rPr lang="en-US" sz="2400" dirty="0" smtClean="0">
                <a:solidFill>
                  <a:schemeClr val="tx2"/>
                </a:solidFill>
              </a:rPr>
              <a:t>120 um </a:t>
            </a:r>
            <a:r>
              <a:rPr lang="zh-CN" altLang="en-US" sz="2400" dirty="0" smtClean="0">
                <a:solidFill>
                  <a:schemeClr val="tx2"/>
                </a:solidFill>
              </a:rPr>
              <a:t>＋</a:t>
            </a:r>
            <a:r>
              <a:rPr lang="en-US" altLang="zh-CN" sz="2400" dirty="0" smtClean="0">
                <a:solidFill>
                  <a:schemeClr val="tx2"/>
                </a:solidFill>
              </a:rPr>
              <a:t> Polyurethane finish </a:t>
            </a:r>
            <a:r>
              <a:rPr lang="en-US" sz="2400" dirty="0" smtClean="0">
                <a:solidFill>
                  <a:schemeClr val="tx2"/>
                </a:solidFill>
              </a:rPr>
              <a:t>50 um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3131840" y="1916832"/>
            <a:ext cx="5688283" cy="4211935"/>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335072" y="4365105"/>
            <a:ext cx="2686685" cy="1728192"/>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4"/>
          <p:cNvSpPr>
            <a:spLocks noGrp="1"/>
          </p:cNvSpPr>
          <p:nvPr>
            <p:ph type="title" idx="4294967295"/>
          </p:nvPr>
        </p:nvSpPr>
        <p:spPr bwMode="auto">
          <a:xfrm>
            <a:off x="755576" y="2276872"/>
            <a:ext cx="7704856" cy="3312368"/>
          </a:xfrm>
          <a:noFill/>
          <a:ln>
            <a:miter lim="800000"/>
            <a:headEnd/>
            <a:tailEnd/>
          </a:ln>
        </p:spPr>
        <p:txBody>
          <a:bodyPr numCol="1" compatLnSpc="1">
            <a:prstTxWarp prst="textNoShape">
              <a:avLst/>
            </a:prstTxWarp>
            <a:noAutofit/>
          </a:bodyPr>
          <a:lstStyle/>
          <a:p>
            <a:pPr lvl="0" algn="l"/>
            <a:r>
              <a:rPr lang="zh-CN" altLang="zh-CN" sz="2000" dirty="0" smtClean="0"/>
              <a:t/>
            </a:r>
            <a:br>
              <a:rPr lang="zh-CN" altLang="zh-CN" sz="2000" dirty="0" smtClean="0"/>
            </a:br>
            <a:r>
              <a:rPr lang="en-US" altLang="zh-CN" sz="2000" dirty="0" smtClean="0"/>
              <a:t/>
            </a:r>
            <a:br>
              <a:rPr lang="en-US" altLang="zh-CN" sz="2000" dirty="0" smtClean="0"/>
            </a:br>
            <a:r>
              <a:rPr lang="en-US" altLang="zh-CN" sz="1400" dirty="0" smtClean="0"/>
              <a:t>●</a:t>
            </a:r>
            <a:r>
              <a:rPr lang="en-US" altLang="zh-CN" sz="2000" dirty="0" smtClean="0"/>
              <a:t>  For different coating systems, the Standard specifies the </a:t>
            </a:r>
            <a:br>
              <a:rPr lang="en-US" altLang="zh-CN" sz="2000" dirty="0" smtClean="0"/>
            </a:br>
            <a:r>
              <a:rPr lang="en-US" altLang="zh-CN" sz="2000" dirty="0" smtClean="0"/>
              <a:t>     anticorrosive life of the coating under different environments, and it </a:t>
            </a:r>
            <a:br>
              <a:rPr lang="en-US" altLang="zh-CN" sz="2000" dirty="0" smtClean="0"/>
            </a:br>
            <a:r>
              <a:rPr lang="en-US" altLang="zh-CN" sz="2000" dirty="0" smtClean="0"/>
              <a:t>     is classified into three ranges: short-term (2-5 years), medium-term </a:t>
            </a:r>
            <a:br>
              <a:rPr lang="en-US" altLang="zh-CN" sz="2000" dirty="0" smtClean="0"/>
            </a:br>
            <a:r>
              <a:rPr lang="en-US" altLang="zh-CN" sz="2000" dirty="0" smtClean="0"/>
              <a:t>    (5-15 years) and long-term (&gt; 15 years). </a:t>
            </a:r>
            <a:br>
              <a:rPr lang="en-US" altLang="zh-CN" sz="2000" dirty="0" smtClean="0"/>
            </a:br>
            <a:r>
              <a:rPr lang="en-US" altLang="zh-CN" sz="2000" dirty="0" smtClean="0"/>
              <a:t/>
            </a:r>
            <a:br>
              <a:rPr lang="en-US" altLang="zh-CN" sz="2000" dirty="0" smtClean="0"/>
            </a:br>
            <a:r>
              <a:rPr lang="en-US" altLang="zh-CN" sz="1400" dirty="0" smtClean="0"/>
              <a:t>●</a:t>
            </a:r>
            <a:r>
              <a:rPr lang="en-US" altLang="zh-CN" sz="2000" dirty="0" smtClean="0"/>
              <a:t>  The definition of anti-corrosion life is similar to the design life in </a:t>
            </a:r>
            <a:br>
              <a:rPr lang="en-US" altLang="zh-CN" sz="2000" dirty="0" smtClean="0"/>
            </a:br>
            <a:r>
              <a:rPr lang="en-US" altLang="zh-CN" sz="2000" dirty="0" smtClean="0"/>
              <a:t>      engineering design, that is, the life of the first overhaul of the coating </a:t>
            </a:r>
            <a:br>
              <a:rPr lang="en-US" altLang="zh-CN" sz="2000" dirty="0" smtClean="0"/>
            </a:br>
            <a:r>
              <a:rPr lang="en-US" altLang="zh-CN" sz="2000" dirty="0" smtClean="0"/>
              <a:t>      system .</a:t>
            </a:r>
            <a:r>
              <a:rPr lang="zh-CN" altLang="zh-CN" sz="2000" dirty="0" smtClean="0"/>
              <a:t/>
            </a:r>
            <a:br>
              <a:rPr lang="zh-CN" altLang="zh-CN" sz="2000" dirty="0" smtClean="0"/>
            </a:br>
            <a:r>
              <a:rPr lang="zh-CN" altLang="zh-CN" sz="2000" dirty="0" smtClean="0"/>
              <a:t/>
            </a:r>
            <a:br>
              <a:rPr lang="zh-CN" altLang="zh-CN" sz="2000" dirty="0" smtClean="0"/>
            </a:br>
            <a:endParaRPr lang="nl-BE" sz="2000" b="1" dirty="0" smtClean="0">
              <a:solidFill>
                <a:schemeClr val="tx2"/>
              </a:solidFill>
              <a:latin typeface="+mn-ea"/>
              <a:ea typeface="+mn-ea"/>
            </a:endParaRPr>
          </a:p>
        </p:txBody>
      </p:sp>
      <p:sp>
        <p:nvSpPr>
          <p:cNvPr id="3" name="矩形 2"/>
          <p:cNvSpPr/>
          <p:nvPr/>
        </p:nvSpPr>
        <p:spPr>
          <a:xfrm>
            <a:off x="2699792" y="620687"/>
            <a:ext cx="5760640" cy="954107"/>
          </a:xfrm>
          <a:prstGeom prst="rect">
            <a:avLst/>
          </a:prstGeom>
        </p:spPr>
        <p:txBody>
          <a:bodyPr wrap="square">
            <a:spAutoFit/>
          </a:bodyPr>
          <a:lstStyle/>
          <a:p>
            <a:r>
              <a:rPr lang="en-US" altLang="zh-CN" sz="2800" b="1" dirty="0" smtClean="0">
                <a:solidFill>
                  <a:schemeClr val="tx2"/>
                </a:solidFill>
                <a:latin typeface="Arial" panose="020B0604020202020204" pitchFamily="34" charset="0"/>
                <a:cs typeface="Arial" panose="020B0604020202020204" pitchFamily="34" charset="0"/>
              </a:rPr>
              <a:t>2</a:t>
            </a:r>
            <a:r>
              <a:rPr lang="zh-CN" altLang="en-US" sz="2800" b="1" dirty="0" smtClean="0">
                <a:solidFill>
                  <a:schemeClr val="tx2"/>
                </a:solidFill>
                <a:latin typeface="Arial" panose="020B0604020202020204" pitchFamily="34" charset="0"/>
                <a:cs typeface="Arial" panose="020B0604020202020204" pitchFamily="34" charset="0"/>
              </a:rPr>
              <a:t>、</a:t>
            </a:r>
            <a:r>
              <a:rPr lang="en-US" altLang="zh-CN" sz="2800" b="1" dirty="0" smtClean="0">
                <a:solidFill>
                  <a:schemeClr val="tx2"/>
                </a:solidFill>
                <a:latin typeface="Arial" panose="020B0604020202020204" pitchFamily="34" charset="0"/>
                <a:cs typeface="Arial" panose="020B0604020202020204" pitchFamily="34" charset="0"/>
              </a:rPr>
              <a:t>ISO 12944-5: Specification of </a:t>
            </a:r>
            <a:r>
              <a:rPr lang="en-US" altLang="zh-CN" sz="2800" b="1" dirty="0">
                <a:solidFill>
                  <a:schemeClr val="tx2"/>
                </a:solidFill>
                <a:latin typeface="Arial" panose="020B0604020202020204" pitchFamily="34" charset="0"/>
                <a:cs typeface="Arial" panose="020B0604020202020204" pitchFamily="34" charset="0"/>
              </a:rPr>
              <a:t> </a:t>
            </a:r>
            <a:r>
              <a:rPr lang="en-US" altLang="zh-CN" sz="2800" b="1" dirty="0" smtClean="0">
                <a:solidFill>
                  <a:schemeClr val="tx2"/>
                </a:solidFill>
                <a:latin typeface="Arial" panose="020B0604020202020204" pitchFamily="34" charset="0"/>
                <a:cs typeface="Arial" panose="020B0604020202020204" pitchFamily="34" charset="0"/>
              </a:rPr>
              <a:t>  </a:t>
            </a:r>
          </a:p>
          <a:p>
            <a:r>
              <a:rPr lang="en-US" altLang="zh-CN" sz="2800" b="1" dirty="0">
                <a:solidFill>
                  <a:schemeClr val="tx2"/>
                </a:solidFill>
                <a:latin typeface="Arial" panose="020B0604020202020204" pitchFamily="34" charset="0"/>
                <a:cs typeface="Arial" panose="020B0604020202020204" pitchFamily="34" charset="0"/>
              </a:rPr>
              <a:t> </a:t>
            </a:r>
            <a:r>
              <a:rPr lang="en-US" altLang="zh-CN" sz="2800" b="1" dirty="0" smtClean="0">
                <a:solidFill>
                  <a:schemeClr val="tx2"/>
                </a:solidFill>
                <a:latin typeface="Arial" panose="020B0604020202020204" pitchFamily="34" charset="0"/>
                <a:cs typeface="Arial" panose="020B0604020202020204" pitchFamily="34" charset="0"/>
              </a:rPr>
              <a:t>     of anticorrosive life</a:t>
            </a:r>
            <a:endParaRPr lang="zh-CN" altLang="en-US" sz="2800" b="1" dirty="0" smtClean="0">
              <a:solidFill>
                <a:schemeClr val="tx2"/>
              </a:solidFill>
              <a:latin typeface="Arial" panose="020B0604020202020204" pitchFamily="34" charset="0"/>
              <a:cs typeface="Arial" panose="020B0604020202020204" pitchFamily="34"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srcRect/>
          <a:stretch>
            <a:fillRect/>
          </a:stretch>
        </p:blipFill>
        <p:spPr bwMode="auto">
          <a:xfrm>
            <a:off x="4141248" y="116632"/>
            <a:ext cx="4691081" cy="3024336"/>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srcRect/>
          <a:stretch>
            <a:fillRect/>
          </a:stretch>
        </p:blipFill>
        <p:spPr bwMode="auto">
          <a:xfrm>
            <a:off x="683568" y="3212976"/>
            <a:ext cx="5021019" cy="3108945"/>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889530" cy="255454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Guangdong </a:t>
            </a:r>
            <a:r>
              <a:rPr lang="en-US" altLang="zh-CN" sz="2400" dirty="0" err="1" smtClean="0">
                <a:solidFill>
                  <a:schemeClr val="tx2"/>
                </a:solidFill>
              </a:rPr>
              <a:t>Yuehai</a:t>
            </a:r>
            <a:r>
              <a:rPr lang="en-US" altLang="zh-CN" sz="2400" dirty="0" smtClean="0">
                <a:solidFill>
                  <a:schemeClr val="tx2"/>
                </a:solidFill>
              </a:rPr>
              <a:t> Passage Railway – pier steel </a:t>
            </a:r>
          </a:p>
          <a:p>
            <a:pPr>
              <a:spcBef>
                <a:spcPts val="600"/>
              </a:spcBef>
              <a:spcAft>
                <a:spcPts val="600"/>
              </a:spcAft>
            </a:pPr>
            <a:r>
              <a:rPr lang="en-US" altLang="zh-CN" sz="2400" dirty="0">
                <a:solidFill>
                  <a:schemeClr val="tx2"/>
                </a:solidFill>
              </a:rPr>
              <a:t> </a:t>
            </a:r>
            <a:r>
              <a:rPr lang="en-US" altLang="zh-CN" sz="2400" dirty="0" smtClean="0">
                <a:solidFill>
                  <a:schemeClr val="tx2"/>
                </a:solidFill>
              </a:rPr>
              <a:t>                   fenders</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Locations </a:t>
            </a:r>
            <a:r>
              <a:rPr lang="zh-CN" altLang="en-US" sz="2400" b="1" dirty="0" smtClean="0">
                <a:solidFill>
                  <a:schemeClr val="tx2"/>
                </a:solidFill>
              </a:rPr>
              <a:t>：</a:t>
            </a:r>
            <a:r>
              <a:rPr lang="en-US" altLang="zh-CN" sz="2400" dirty="0" smtClean="0">
                <a:solidFill>
                  <a:schemeClr val="tx2"/>
                </a:solidFill>
              </a:rPr>
              <a:t>Haikou, Hainan and Zhanjiang, Guangdong</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a:t>
            </a:r>
            <a:r>
              <a:rPr lang="zh-CN" altLang="en-US" sz="2400" dirty="0" smtClean="0">
                <a:solidFill>
                  <a:schemeClr val="tx2"/>
                </a:solidFill>
              </a:rPr>
              <a:t> </a:t>
            </a:r>
            <a:r>
              <a:rPr lang="en-US" sz="2400" dirty="0" smtClean="0">
                <a:solidFill>
                  <a:schemeClr val="tx2"/>
                </a:solidFill>
              </a:rPr>
              <a:t>2 x 40 </a:t>
            </a:r>
            <a:r>
              <a:rPr lang="en-US" altLang="zh-CN" sz="2400" dirty="0" err="1" smtClean="0">
                <a:solidFill>
                  <a:schemeClr val="tx2"/>
                </a:solidFill>
              </a:rPr>
              <a:t>μ</a:t>
            </a:r>
            <a:r>
              <a:rPr lang="en-US" sz="2400" dirty="0" err="1" smtClean="0">
                <a:solidFill>
                  <a:schemeClr val="tx2"/>
                </a:solidFill>
              </a:rPr>
              <a:t>m</a:t>
            </a:r>
            <a:r>
              <a:rPr lang="en-US" sz="2400" dirty="0" smtClean="0">
                <a:solidFill>
                  <a:schemeClr val="tx2"/>
                </a:solidFill>
              </a:rPr>
              <a:t> + </a:t>
            </a:r>
            <a:r>
              <a:rPr lang="en-US" altLang="zh-CN" sz="2400" dirty="0" smtClean="0">
                <a:solidFill>
                  <a:schemeClr val="tx2"/>
                </a:solidFill>
              </a:rPr>
              <a:t>AUQAZINGA</a:t>
            </a:r>
            <a:r>
              <a:rPr lang="zh-CN" altLang="en-US" sz="2400" dirty="0" smtClean="0">
                <a:solidFill>
                  <a:schemeClr val="tx2"/>
                </a:solidFill>
              </a:rPr>
              <a:t> </a:t>
            </a:r>
            <a:r>
              <a:rPr lang="en-US" sz="2400" dirty="0" smtClean="0">
                <a:solidFill>
                  <a:schemeClr val="tx2"/>
                </a:solidFill>
              </a:rPr>
              <a:t>2 x 40 </a:t>
            </a:r>
            <a:r>
              <a:rPr lang="en-US" altLang="zh-CN" sz="2400" dirty="0" err="1" smtClean="0">
                <a:solidFill>
                  <a:schemeClr val="tx2"/>
                </a:solidFill>
              </a:rPr>
              <a:t>μ</a:t>
            </a:r>
            <a:r>
              <a:rPr lang="en-US" sz="2400" dirty="0" err="1" smtClean="0">
                <a:solidFill>
                  <a:schemeClr val="tx2"/>
                </a:solidFill>
              </a:rPr>
              <a:t>m</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Completion date</a:t>
            </a:r>
            <a:r>
              <a:rPr lang="zh-CN" altLang="en-US" sz="2400" b="1" dirty="0" smtClean="0">
                <a:solidFill>
                  <a:schemeClr val="tx2"/>
                </a:solidFill>
              </a:rPr>
              <a:t>：</a:t>
            </a:r>
            <a:r>
              <a:rPr lang="en-US" altLang="zh-CN" sz="2400" dirty="0" smtClean="0">
                <a:solidFill>
                  <a:schemeClr val="tx2"/>
                </a:solidFill>
              </a:rPr>
              <a:t>Dec </a:t>
            </a:r>
            <a:r>
              <a:rPr lang="en-US" sz="2400" dirty="0" smtClean="0">
                <a:solidFill>
                  <a:schemeClr val="tx2"/>
                </a:solidFill>
              </a:rPr>
              <a:t>2001</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251520" y="3356992"/>
            <a:ext cx="4276188" cy="2865487"/>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4572000" y="340632"/>
            <a:ext cx="4032448" cy="5872348"/>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5076056" y="589984"/>
            <a:ext cx="3744416" cy="5524780"/>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260321" y="3284984"/>
            <a:ext cx="4671719" cy="2817862"/>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889530"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SMRT</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Singapore</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Painting scheme </a:t>
            </a:r>
            <a:r>
              <a:rPr lang="zh-CN" altLang="en-US" sz="2400" b="1" dirty="0" smtClean="0">
                <a:solidFill>
                  <a:schemeClr val="tx2"/>
                </a:solidFill>
              </a:rPr>
              <a:t>：</a:t>
            </a:r>
            <a:r>
              <a:rPr lang="en-US" altLang="zh-CN" sz="2400" dirty="0" smtClean="0">
                <a:solidFill>
                  <a:schemeClr val="tx2"/>
                </a:solidFill>
              </a:rPr>
              <a:t>ZINGA</a:t>
            </a:r>
            <a:r>
              <a:rPr lang="zh-CN" altLang="en-US" sz="2400" dirty="0" smtClean="0">
                <a:solidFill>
                  <a:schemeClr val="tx2"/>
                </a:solidFill>
              </a:rPr>
              <a:t> </a:t>
            </a:r>
            <a:r>
              <a:rPr lang="en-US" altLang="zh-CN" sz="2400" dirty="0" smtClean="0">
                <a:solidFill>
                  <a:schemeClr val="tx2"/>
                </a:solidFill>
              </a:rPr>
              <a:t>stand-alone 2 x 60 </a:t>
            </a:r>
            <a:r>
              <a:rPr lang="en-US" sz="2400" dirty="0" smtClean="0">
                <a:solidFill>
                  <a:schemeClr val="tx2"/>
                </a:solidFill>
                <a:sym typeface="Symbol"/>
              </a:rPr>
              <a:t></a:t>
            </a:r>
            <a:r>
              <a:rPr lang="en-US" sz="2400" dirty="0" smtClean="0">
                <a:solidFill>
                  <a:schemeClr val="tx2"/>
                </a:solidFill>
              </a:rPr>
              <a:t>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4355976" y="664799"/>
            <a:ext cx="4248472" cy="5500505"/>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683568" y="2636912"/>
            <a:ext cx="3528392" cy="3500718"/>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827584" y="2276872"/>
            <a:ext cx="2952328" cy="3941215"/>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3995936" y="332656"/>
            <a:ext cx="3816424" cy="5880560"/>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429552"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London Underground</a:t>
            </a:r>
            <a:r>
              <a:rPr lang="zh-CN" altLang="en-US" sz="2400" dirty="0" smtClean="0">
                <a:solidFill>
                  <a:schemeClr val="tx2"/>
                </a:solidFill>
              </a:rPr>
              <a:t> </a:t>
            </a: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 London</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Painting scheme </a:t>
            </a:r>
            <a:r>
              <a:rPr lang="zh-CN" altLang="en-US" sz="2400" b="1" dirty="0" smtClean="0">
                <a:solidFill>
                  <a:schemeClr val="tx2"/>
                </a:solidFill>
              </a:rPr>
              <a:t>：</a:t>
            </a:r>
            <a:r>
              <a:rPr lang="en-US" altLang="zh-CN" sz="2400" dirty="0" smtClean="0">
                <a:solidFill>
                  <a:schemeClr val="tx2"/>
                </a:solidFill>
              </a:rPr>
              <a:t>ZINGA</a:t>
            </a:r>
            <a:r>
              <a:rPr lang="zh-CN" altLang="en-US" sz="2400" dirty="0" smtClean="0">
                <a:solidFill>
                  <a:schemeClr val="tx2"/>
                </a:solidFill>
              </a:rPr>
              <a:t> </a:t>
            </a:r>
            <a:r>
              <a:rPr lang="en-US" altLang="zh-CN" sz="2400" dirty="0" smtClean="0">
                <a:solidFill>
                  <a:schemeClr val="tx2"/>
                </a:solidFill>
              </a:rPr>
              <a:t>stand-alone </a:t>
            </a:r>
            <a:r>
              <a:rPr lang="en-US" sz="2400" dirty="0" smtClean="0">
                <a:solidFill>
                  <a:schemeClr val="tx2"/>
                </a:solidFill>
              </a:rPr>
              <a:t>2 x 60 µm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403648" y="1988840"/>
            <a:ext cx="6526638" cy="4248472"/>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srcRect/>
          <a:stretch>
            <a:fillRect/>
          </a:stretch>
        </p:blipFill>
        <p:spPr bwMode="auto">
          <a:xfrm>
            <a:off x="3131840" y="692696"/>
            <a:ext cx="4968552" cy="5339766"/>
          </a:xfrm>
          <a:prstGeom prst="rect">
            <a:avLst/>
          </a:prstGeom>
          <a:noFill/>
          <a:ln w="9525">
            <a:noFill/>
            <a:miter lim="800000"/>
            <a:headEnd/>
            <a:tailEnd/>
          </a:ln>
        </p:spPr>
      </p:pic>
      <p:sp>
        <p:nvSpPr>
          <p:cNvPr id="76804" name="Text Box 4"/>
          <p:cNvSpPr txBox="1">
            <a:spLocks noChangeArrowheads="1"/>
          </p:cNvSpPr>
          <p:nvPr/>
        </p:nvSpPr>
        <p:spPr bwMode="auto">
          <a:xfrm>
            <a:off x="7308304" y="3645024"/>
            <a:ext cx="687388" cy="325438"/>
          </a:xfrm>
          <a:prstGeom prst="rect">
            <a:avLst/>
          </a:prstGeom>
          <a:solidFill>
            <a:srgbClr val="FFFFFF"/>
          </a:solidFill>
          <a:ln w="9525">
            <a:solidFill>
              <a:srgbClr val="33CCCC"/>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涂装前</a:t>
            </a:r>
            <a:endParaRPr kumimoji="0" lang="zh-CN" sz="1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87824" y="620688"/>
            <a:ext cx="4392488" cy="523220"/>
          </a:xfrm>
          <a:prstGeom prst="rect">
            <a:avLst/>
          </a:prstGeom>
        </p:spPr>
        <p:txBody>
          <a:bodyPr wrap="square">
            <a:spAutoFit/>
          </a:bodyPr>
          <a:lstStyle/>
          <a:p>
            <a:r>
              <a:rPr lang="en-US" altLang="zh-CN" sz="2800" b="1" dirty="0" smtClean="0">
                <a:solidFill>
                  <a:schemeClr val="tx2"/>
                </a:solidFill>
                <a:latin typeface="Arial" panose="020B0604020202020204" pitchFamily="34" charset="0"/>
                <a:cs typeface="Arial" panose="020B0604020202020204" pitchFamily="34" charset="0"/>
              </a:rPr>
              <a:t>Corrosion of steel</a:t>
            </a:r>
            <a:endParaRPr lang="zh-CN" altLang="en-US" sz="2800" b="1" dirty="0" smtClean="0">
              <a:solidFill>
                <a:schemeClr val="tx2"/>
              </a:solidFill>
              <a:latin typeface="Arial" panose="020B0604020202020204" pitchFamily="34" charset="0"/>
              <a:cs typeface="Arial" panose="020B0604020202020204" pitchFamily="34" charset="0"/>
            </a:endParaRPr>
          </a:p>
        </p:txBody>
      </p:sp>
      <p:pic>
        <p:nvPicPr>
          <p:cNvPr id="78849" name="Picture 1"/>
          <p:cNvPicPr>
            <a:picLocks noChangeAspect="1" noChangeArrowheads="1"/>
          </p:cNvPicPr>
          <p:nvPr/>
        </p:nvPicPr>
        <p:blipFill>
          <a:blip r:embed="rId2" cstate="print"/>
          <a:srcRect/>
          <a:stretch>
            <a:fillRect/>
          </a:stretch>
        </p:blipFill>
        <p:spPr bwMode="auto">
          <a:xfrm>
            <a:off x="827584" y="1861122"/>
            <a:ext cx="7488832" cy="4457401"/>
          </a:xfrm>
          <a:prstGeom prst="rect">
            <a:avLst/>
          </a:prstGeom>
          <a:noFill/>
          <a:ln w="9525">
            <a:noFill/>
            <a:miter lim="800000"/>
            <a:headEnd/>
            <a:tailEnd/>
          </a:ln>
        </p:spPr>
      </p:pic>
      <p:sp>
        <p:nvSpPr>
          <p:cNvPr id="6" name="矩形 5"/>
          <p:cNvSpPr/>
          <p:nvPr/>
        </p:nvSpPr>
        <p:spPr>
          <a:xfrm>
            <a:off x="6156176" y="2060848"/>
            <a:ext cx="2043829" cy="369332"/>
          </a:xfrm>
          <a:prstGeom prst="rect">
            <a:avLst/>
          </a:prstGeom>
        </p:spPr>
        <p:txBody>
          <a:bodyPr wrap="none">
            <a:spAutoFit/>
          </a:bodyPr>
          <a:lstStyle/>
          <a:p>
            <a:r>
              <a:rPr lang="en-US" altLang="zh-CN" dirty="0"/>
              <a:t>C</a:t>
            </a:r>
            <a:r>
              <a:rPr lang="en-US" altLang="zh-CN" dirty="0" smtClean="0"/>
              <a:t>athodic protection</a:t>
            </a:r>
            <a:endParaRPr lang="zh-CN" altLang="en-US" dirty="0"/>
          </a:p>
        </p:txBody>
      </p:sp>
      <p:sp>
        <p:nvSpPr>
          <p:cNvPr id="7" name="矩形 6"/>
          <p:cNvSpPr/>
          <p:nvPr/>
        </p:nvSpPr>
        <p:spPr>
          <a:xfrm>
            <a:off x="899592" y="2060848"/>
            <a:ext cx="2479525" cy="369332"/>
          </a:xfrm>
          <a:prstGeom prst="rect">
            <a:avLst/>
          </a:prstGeom>
        </p:spPr>
        <p:txBody>
          <a:bodyPr wrap="none">
            <a:spAutoFit/>
          </a:bodyPr>
          <a:lstStyle/>
          <a:p>
            <a:r>
              <a:rPr lang="en-US" altLang="zh-CN" dirty="0" smtClean="0"/>
              <a:t>Non-</a:t>
            </a:r>
            <a:r>
              <a:rPr lang="en-US" altLang="zh-CN" dirty="0" err="1" smtClean="0"/>
              <a:t>cathodic</a:t>
            </a:r>
            <a:r>
              <a:rPr lang="en-US" altLang="zh-CN" dirty="0" smtClean="0"/>
              <a:t> protection</a:t>
            </a:r>
            <a:endParaRPr lang="zh-CN" altLang="en-US" dirty="0"/>
          </a:p>
        </p:txBody>
      </p:sp>
      <p:sp>
        <p:nvSpPr>
          <p:cNvPr id="8" name="矩形 7"/>
          <p:cNvSpPr/>
          <p:nvPr/>
        </p:nvSpPr>
        <p:spPr>
          <a:xfrm>
            <a:off x="899592" y="2348880"/>
            <a:ext cx="1601079" cy="369332"/>
          </a:xfrm>
          <a:prstGeom prst="rect">
            <a:avLst/>
          </a:prstGeom>
        </p:spPr>
        <p:txBody>
          <a:bodyPr wrap="none">
            <a:spAutoFit/>
          </a:bodyPr>
          <a:lstStyle/>
          <a:p>
            <a:r>
              <a:rPr lang="en-US" altLang="zh-CN" dirty="0" smtClean="0"/>
              <a:t>Coating system</a:t>
            </a:r>
            <a:endParaRPr lang="zh-CN" altLang="en-US" dirty="0"/>
          </a:p>
        </p:txBody>
      </p:sp>
      <p:sp>
        <p:nvSpPr>
          <p:cNvPr id="9" name="矩形 8"/>
          <p:cNvSpPr/>
          <p:nvPr/>
        </p:nvSpPr>
        <p:spPr>
          <a:xfrm>
            <a:off x="6444208" y="2420888"/>
            <a:ext cx="1601079" cy="369332"/>
          </a:xfrm>
          <a:prstGeom prst="rect">
            <a:avLst/>
          </a:prstGeom>
        </p:spPr>
        <p:txBody>
          <a:bodyPr wrap="none">
            <a:spAutoFit/>
          </a:bodyPr>
          <a:lstStyle/>
          <a:p>
            <a:r>
              <a:rPr lang="en-US" altLang="zh-CN" dirty="0" smtClean="0"/>
              <a:t>Coating system</a:t>
            </a:r>
            <a:endParaRPr lang="zh-CN" altLang="en-US" dirty="0"/>
          </a:p>
        </p:txBody>
      </p:sp>
      <p:sp>
        <p:nvSpPr>
          <p:cNvPr id="10" name="矩形 9"/>
          <p:cNvSpPr/>
          <p:nvPr/>
        </p:nvSpPr>
        <p:spPr>
          <a:xfrm>
            <a:off x="3859448" y="2235164"/>
            <a:ext cx="1876155" cy="369332"/>
          </a:xfrm>
          <a:prstGeom prst="rect">
            <a:avLst/>
          </a:prstGeom>
        </p:spPr>
        <p:txBody>
          <a:bodyPr wrap="none">
            <a:spAutoFit/>
          </a:bodyPr>
          <a:lstStyle/>
          <a:p>
            <a:r>
              <a:rPr lang="en-US" altLang="zh-CN" dirty="0"/>
              <a:t>P</a:t>
            </a:r>
            <a:r>
              <a:rPr lang="en-US" altLang="zh-CN" dirty="0" smtClean="0"/>
              <a:t>rotective coating</a:t>
            </a:r>
            <a:endParaRPr lang="zh-CN" altLang="en-US" dirty="0"/>
          </a:p>
        </p:txBody>
      </p:sp>
      <p:sp>
        <p:nvSpPr>
          <p:cNvPr id="11" name="矩形 10"/>
          <p:cNvSpPr/>
          <p:nvPr/>
        </p:nvSpPr>
        <p:spPr>
          <a:xfrm>
            <a:off x="4139952" y="3429000"/>
            <a:ext cx="1107932" cy="369332"/>
          </a:xfrm>
          <a:prstGeom prst="rect">
            <a:avLst/>
          </a:prstGeom>
        </p:spPr>
        <p:txBody>
          <a:bodyPr wrap="none">
            <a:spAutoFit/>
          </a:bodyPr>
          <a:lstStyle/>
          <a:p>
            <a:r>
              <a:rPr lang="en-US" altLang="zh-CN" dirty="0" smtClean="0"/>
              <a:t>generates</a:t>
            </a:r>
            <a:endParaRPr lang="zh-CN" altLang="en-US" dirty="0"/>
          </a:p>
        </p:txBody>
      </p:sp>
      <p:sp>
        <p:nvSpPr>
          <p:cNvPr id="12" name="矩形 11"/>
          <p:cNvSpPr/>
          <p:nvPr/>
        </p:nvSpPr>
        <p:spPr>
          <a:xfrm>
            <a:off x="3491880" y="2708920"/>
            <a:ext cx="2639825" cy="369332"/>
          </a:xfrm>
          <a:prstGeom prst="rect">
            <a:avLst/>
          </a:prstGeom>
        </p:spPr>
        <p:txBody>
          <a:bodyPr wrap="none">
            <a:spAutoFit/>
          </a:bodyPr>
          <a:lstStyle/>
          <a:p>
            <a:r>
              <a:rPr lang="en-US" altLang="zh-CN" dirty="0" smtClean="0"/>
              <a:t>Reacts to air and moisture</a:t>
            </a:r>
            <a:endParaRPr lang="zh-CN" altLang="en-US" dirty="0"/>
          </a:p>
        </p:txBody>
      </p:sp>
      <p:sp>
        <p:nvSpPr>
          <p:cNvPr id="13" name="矩形 12"/>
          <p:cNvSpPr/>
          <p:nvPr/>
        </p:nvSpPr>
        <p:spPr>
          <a:xfrm>
            <a:off x="1835696" y="4293096"/>
            <a:ext cx="1752724" cy="369332"/>
          </a:xfrm>
          <a:prstGeom prst="rect">
            <a:avLst/>
          </a:prstGeom>
        </p:spPr>
        <p:txBody>
          <a:bodyPr wrap="none">
            <a:spAutoFit/>
          </a:bodyPr>
          <a:lstStyle/>
          <a:p>
            <a:r>
              <a:rPr lang="en-US" altLang="zh-CN" dirty="0" smtClean="0"/>
              <a:t>Corrosion occurs</a:t>
            </a:r>
            <a:endParaRPr lang="zh-CN" altLang="en-US" dirty="0"/>
          </a:p>
        </p:txBody>
      </p:sp>
      <p:sp>
        <p:nvSpPr>
          <p:cNvPr id="14" name="矩形 13"/>
          <p:cNvSpPr/>
          <p:nvPr/>
        </p:nvSpPr>
        <p:spPr>
          <a:xfrm>
            <a:off x="5724128" y="4221088"/>
            <a:ext cx="1390894" cy="369332"/>
          </a:xfrm>
          <a:prstGeom prst="rect">
            <a:avLst/>
          </a:prstGeom>
        </p:spPr>
        <p:txBody>
          <a:bodyPr wrap="none">
            <a:spAutoFit/>
          </a:bodyPr>
          <a:lstStyle/>
          <a:p>
            <a:r>
              <a:rPr lang="en-US" altLang="zh-CN" dirty="0" smtClean="0"/>
              <a:t>No corrosion</a:t>
            </a:r>
            <a:endParaRPr lang="zh-CN" altLang="en-US" dirty="0"/>
          </a:p>
        </p:txBody>
      </p:sp>
      <p:sp>
        <p:nvSpPr>
          <p:cNvPr id="15" name="矩形 14"/>
          <p:cNvSpPr/>
          <p:nvPr/>
        </p:nvSpPr>
        <p:spPr>
          <a:xfrm>
            <a:off x="3275856" y="5805264"/>
            <a:ext cx="402482" cy="369332"/>
          </a:xfrm>
          <a:prstGeom prst="rect">
            <a:avLst/>
          </a:prstGeom>
        </p:spPr>
        <p:txBody>
          <a:bodyPr wrap="none">
            <a:spAutoFit/>
          </a:bodyPr>
          <a:lstStyle/>
          <a:p>
            <a:r>
              <a:rPr lang="en-US" altLang="zh-CN" dirty="0" smtClean="0"/>
              <a:t>Fe</a:t>
            </a:r>
            <a:endParaRPr lang="zh-CN" altLang="en-US" dirty="0"/>
          </a:p>
        </p:txBody>
      </p:sp>
      <p:sp>
        <p:nvSpPr>
          <p:cNvPr id="16" name="矩形 15"/>
          <p:cNvSpPr/>
          <p:nvPr/>
        </p:nvSpPr>
        <p:spPr>
          <a:xfrm>
            <a:off x="5292080" y="5805264"/>
            <a:ext cx="402482" cy="369332"/>
          </a:xfrm>
          <a:prstGeom prst="rect">
            <a:avLst/>
          </a:prstGeom>
        </p:spPr>
        <p:txBody>
          <a:bodyPr wrap="none">
            <a:spAutoFit/>
          </a:bodyPr>
          <a:lstStyle/>
          <a:p>
            <a:r>
              <a:rPr lang="en-US" altLang="zh-CN" dirty="0" smtClean="0"/>
              <a:t>Fe</a:t>
            </a:r>
            <a:endParaRPr lang="zh-CN" altLang="en-US" dirty="0"/>
          </a:p>
        </p:txBody>
      </p:sp>
      <p:sp>
        <p:nvSpPr>
          <p:cNvPr id="18" name="矩形 17"/>
          <p:cNvSpPr/>
          <p:nvPr/>
        </p:nvSpPr>
        <p:spPr>
          <a:xfrm>
            <a:off x="7452320" y="4797152"/>
            <a:ext cx="548548" cy="369332"/>
          </a:xfrm>
          <a:prstGeom prst="rect">
            <a:avLst/>
          </a:prstGeom>
        </p:spPr>
        <p:txBody>
          <a:bodyPr wrap="none">
            <a:spAutoFit/>
          </a:bodyPr>
          <a:lstStyle/>
          <a:p>
            <a:r>
              <a:rPr lang="en-US" altLang="zh-CN" dirty="0" smtClean="0"/>
              <a:t>zinc</a:t>
            </a:r>
            <a:endParaRPr lang="zh-CN" altLang="en-US" dirty="0"/>
          </a:p>
        </p:txBody>
      </p:sp>
      <p:sp>
        <p:nvSpPr>
          <p:cNvPr id="19" name="矩形 18"/>
          <p:cNvSpPr/>
          <p:nvPr/>
        </p:nvSpPr>
        <p:spPr>
          <a:xfrm>
            <a:off x="4932040" y="4797152"/>
            <a:ext cx="548548" cy="369332"/>
          </a:xfrm>
          <a:prstGeom prst="rect">
            <a:avLst/>
          </a:prstGeom>
        </p:spPr>
        <p:txBody>
          <a:bodyPr wrap="none">
            <a:spAutoFit/>
          </a:bodyPr>
          <a:lstStyle/>
          <a:p>
            <a:r>
              <a:rPr lang="en-US" altLang="zh-CN" dirty="0" smtClean="0"/>
              <a:t>zinc</a:t>
            </a:r>
            <a:endParaRPr lang="zh-CN" altLang="en-US" dirty="0"/>
          </a:p>
        </p:txBody>
      </p:sp>
      <p:sp>
        <p:nvSpPr>
          <p:cNvPr id="20" name="矩形 19"/>
          <p:cNvSpPr/>
          <p:nvPr/>
        </p:nvSpPr>
        <p:spPr>
          <a:xfrm>
            <a:off x="971600" y="4787860"/>
            <a:ext cx="666657" cy="369332"/>
          </a:xfrm>
          <a:prstGeom prst="rect">
            <a:avLst/>
          </a:prstGeom>
        </p:spPr>
        <p:txBody>
          <a:bodyPr wrap="none">
            <a:spAutoFit/>
          </a:bodyPr>
          <a:lstStyle/>
          <a:p>
            <a:r>
              <a:rPr lang="en-US" altLang="zh-CN" dirty="0" smtClean="0"/>
              <a:t>paint</a:t>
            </a:r>
            <a:endParaRPr lang="zh-CN" altLang="en-US" dirty="0"/>
          </a:p>
        </p:txBody>
      </p:sp>
      <p:sp>
        <p:nvSpPr>
          <p:cNvPr id="21" name="矩形 20"/>
          <p:cNvSpPr/>
          <p:nvPr/>
        </p:nvSpPr>
        <p:spPr>
          <a:xfrm>
            <a:off x="3275856" y="4787860"/>
            <a:ext cx="666657" cy="369332"/>
          </a:xfrm>
          <a:prstGeom prst="rect">
            <a:avLst/>
          </a:prstGeom>
        </p:spPr>
        <p:txBody>
          <a:bodyPr wrap="none">
            <a:spAutoFit/>
          </a:bodyPr>
          <a:lstStyle/>
          <a:p>
            <a:r>
              <a:rPr lang="en-US" altLang="zh-CN" dirty="0" smtClean="0"/>
              <a:t>paint</a:t>
            </a:r>
            <a:endParaRPr lang="zh-CN" alt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p:nvPr/>
        </p:nvSpPr>
        <p:spPr>
          <a:xfrm>
            <a:off x="642910" y="2643182"/>
            <a:ext cx="7429552" cy="150810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Brasilia Railway </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 Brasilia, Brazil</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 stand-alone</a:t>
            </a:r>
            <a:r>
              <a:rPr lang="zh-CN" altLang="en-US" sz="2400" dirty="0" smtClean="0">
                <a:solidFill>
                  <a:schemeClr val="tx2"/>
                </a:solidFill>
              </a:rPr>
              <a:t> </a:t>
            </a:r>
            <a:r>
              <a:rPr lang="en-US" altLang="zh-CN" sz="2400" dirty="0">
                <a:solidFill>
                  <a:schemeClr val="tx2"/>
                </a:solidFill>
              </a:rPr>
              <a:t>1</a:t>
            </a:r>
            <a:r>
              <a:rPr lang="en-US" sz="2400" dirty="0" smtClean="0">
                <a:solidFill>
                  <a:schemeClr val="tx2"/>
                </a:solidFill>
              </a:rPr>
              <a:t> x 80 µm</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331640" y="2060848"/>
            <a:ext cx="6840760" cy="4134859"/>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843808" y="548680"/>
            <a:ext cx="4824536" cy="5540906"/>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4"/>
          <p:cNvSpPr txBox="1"/>
          <p:nvPr/>
        </p:nvSpPr>
        <p:spPr>
          <a:xfrm>
            <a:off x="659535" y="2643182"/>
            <a:ext cx="7429552" cy="203132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a:t>
            </a:r>
            <a:r>
              <a:rPr lang="en-US" altLang="zh-CN" sz="2400" dirty="0" err="1" smtClean="0">
                <a:solidFill>
                  <a:schemeClr val="tx2"/>
                </a:solidFill>
              </a:rPr>
              <a:t>Onping</a:t>
            </a:r>
            <a:r>
              <a:rPr lang="en-US" altLang="zh-CN" sz="2400" dirty="0" smtClean="0">
                <a:solidFill>
                  <a:schemeClr val="tx2"/>
                </a:solidFill>
              </a:rPr>
              <a:t> 360 </a:t>
            </a:r>
            <a:r>
              <a:rPr lang="en-US" altLang="zh-CN" sz="2400" dirty="0" err="1" smtClean="0">
                <a:solidFill>
                  <a:schemeClr val="tx2"/>
                </a:solidFill>
              </a:rPr>
              <a:t>SkyRail</a:t>
            </a:r>
            <a:r>
              <a:rPr lang="en-US" altLang="zh-CN" sz="2400" dirty="0" smtClean="0">
                <a:solidFill>
                  <a:schemeClr val="tx2"/>
                </a:solidFill>
              </a:rPr>
              <a:t> Cable Cars </a:t>
            </a:r>
          </a:p>
          <a:p>
            <a:pPr>
              <a:spcBef>
                <a:spcPts val="600"/>
              </a:spcBef>
              <a:spcAft>
                <a:spcPts val="600"/>
              </a:spcAft>
            </a:pPr>
            <a:r>
              <a:rPr lang="en-US" altLang="zh-CN" sz="2400" b="1" dirty="0" smtClean="0">
                <a:solidFill>
                  <a:schemeClr val="tx2"/>
                </a:solidFill>
              </a:rPr>
              <a:t>Location :   </a:t>
            </a:r>
            <a:r>
              <a:rPr lang="en-US" altLang="zh-CN" sz="2400" dirty="0" smtClean="0">
                <a:solidFill>
                  <a:schemeClr val="tx2"/>
                </a:solidFill>
              </a:rPr>
              <a:t>Lantau, Hong Kong </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   </a:t>
            </a:r>
            <a:r>
              <a:rPr lang="en-US" altLang="zh-CN" sz="2400" dirty="0" smtClean="0">
                <a:solidFill>
                  <a:schemeClr val="tx2"/>
                </a:solidFill>
              </a:rPr>
              <a:t>ZINGA stand-alone 2×75 </a:t>
            </a:r>
            <a:r>
              <a:rPr lang="en-US" altLang="zh-CN" sz="2400" dirty="0" err="1" smtClean="0">
                <a:solidFill>
                  <a:schemeClr val="tx2"/>
                </a:solidFill>
              </a:rPr>
              <a:t>μm</a:t>
            </a:r>
            <a:endParaRPr lang="en-US" altLang="zh-CN" sz="2400" dirty="0" smtClean="0">
              <a:solidFill>
                <a:schemeClr val="tx2"/>
              </a:solidFill>
            </a:endParaRPr>
          </a:p>
          <a:p>
            <a:pPr>
              <a:spcBef>
                <a:spcPts val="600"/>
              </a:spcBef>
              <a:spcAft>
                <a:spcPts val="600"/>
              </a:spcAft>
            </a:pPr>
            <a:r>
              <a:rPr lang="en-US" altLang="zh-CN" sz="2400" b="1" dirty="0" smtClean="0">
                <a:solidFill>
                  <a:schemeClr val="tx2"/>
                </a:solidFill>
              </a:rPr>
              <a:t>Completion date: </a:t>
            </a:r>
            <a:r>
              <a:rPr lang="en-US" altLang="zh-CN" sz="2400" dirty="0" smtClean="0">
                <a:solidFill>
                  <a:schemeClr val="tx2"/>
                </a:solidFill>
              </a:rPr>
              <a:t>  2006</a:t>
            </a:r>
            <a:endParaRPr lang="zh-CN" altLang="en-US" sz="2400" b="1"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827584" y="2060847"/>
            <a:ext cx="7992888" cy="4159867"/>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vonn\Desktop\网上昴坪360图片\2.jpg"/>
          <p:cNvPicPr>
            <a:picLocks noChangeAspect="1" noChangeArrowheads="1"/>
          </p:cNvPicPr>
          <p:nvPr/>
        </p:nvPicPr>
        <p:blipFill>
          <a:blip r:embed="rId2" cstate="print"/>
          <a:srcRect/>
          <a:stretch>
            <a:fillRect/>
          </a:stretch>
        </p:blipFill>
        <p:spPr bwMode="auto">
          <a:xfrm>
            <a:off x="755576" y="2636912"/>
            <a:ext cx="3855607" cy="3096344"/>
          </a:xfrm>
          <a:prstGeom prst="rect">
            <a:avLst/>
          </a:prstGeom>
          <a:noFill/>
        </p:spPr>
      </p:pic>
      <p:pic>
        <p:nvPicPr>
          <p:cNvPr id="2051" name="Picture 3" descr="C:\Users\yvonn\Desktop\网上昴坪360图片\1.jpg"/>
          <p:cNvPicPr>
            <a:picLocks noChangeAspect="1" noChangeArrowheads="1"/>
          </p:cNvPicPr>
          <p:nvPr/>
        </p:nvPicPr>
        <p:blipFill>
          <a:blip r:embed="rId3" cstate="print"/>
          <a:srcRect b="-4008"/>
          <a:stretch>
            <a:fillRect/>
          </a:stretch>
        </p:blipFill>
        <p:spPr bwMode="auto">
          <a:xfrm>
            <a:off x="4716016" y="343401"/>
            <a:ext cx="3600400" cy="5605879"/>
          </a:xfrm>
          <a:prstGeom prst="rect">
            <a:avLst/>
          </a:prstGeom>
          <a:noFill/>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yvonn\Desktop\网上昴坪360图片\微信图片_20180912103758.jpg"/>
          <p:cNvPicPr>
            <a:picLocks noChangeAspect="1" noChangeArrowheads="1"/>
          </p:cNvPicPr>
          <p:nvPr/>
        </p:nvPicPr>
        <p:blipFill>
          <a:blip r:embed="rId2" cstate="print"/>
          <a:srcRect t="6475" b="7194"/>
          <a:stretch>
            <a:fillRect/>
          </a:stretch>
        </p:blipFill>
        <p:spPr bwMode="auto">
          <a:xfrm>
            <a:off x="143508" y="3284984"/>
            <a:ext cx="5004556" cy="2880320"/>
          </a:xfrm>
          <a:prstGeom prst="rect">
            <a:avLst/>
          </a:prstGeom>
          <a:noFill/>
        </p:spPr>
      </p:pic>
      <p:pic>
        <p:nvPicPr>
          <p:cNvPr id="5" name="Picture 3" descr="C:\Users\yvonn\Desktop\微信图片_20180912103729.jpg"/>
          <p:cNvPicPr>
            <a:picLocks noChangeAspect="1" noChangeArrowheads="1"/>
          </p:cNvPicPr>
          <p:nvPr/>
        </p:nvPicPr>
        <p:blipFill>
          <a:blip r:embed="rId3" cstate="print"/>
          <a:srcRect t="19088"/>
          <a:stretch>
            <a:fillRect/>
          </a:stretch>
        </p:blipFill>
        <p:spPr bwMode="auto">
          <a:xfrm>
            <a:off x="3419872" y="332995"/>
            <a:ext cx="5472608" cy="2951989"/>
          </a:xfrm>
          <a:prstGeom prst="rect">
            <a:avLst/>
          </a:prstGeom>
          <a:noFill/>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b="14196"/>
          <a:stretch>
            <a:fillRect/>
          </a:stretch>
        </p:blipFill>
        <p:spPr bwMode="auto">
          <a:xfrm>
            <a:off x="4049588" y="116632"/>
            <a:ext cx="4914900" cy="3168352"/>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b="14306"/>
          <a:stretch>
            <a:fillRect/>
          </a:stretch>
        </p:blipFill>
        <p:spPr bwMode="auto">
          <a:xfrm>
            <a:off x="107504" y="3068960"/>
            <a:ext cx="4914900" cy="3168352"/>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t="13829" b="9123"/>
          <a:stretch>
            <a:fillRect/>
          </a:stretch>
        </p:blipFill>
        <p:spPr bwMode="auto">
          <a:xfrm>
            <a:off x="3923927" y="229990"/>
            <a:ext cx="4968553" cy="2838969"/>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t="5788" b="9320"/>
          <a:stretch>
            <a:fillRect/>
          </a:stretch>
        </p:blipFill>
        <p:spPr bwMode="auto">
          <a:xfrm>
            <a:off x="161156" y="3068960"/>
            <a:ext cx="4914900" cy="3168352"/>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b="13636"/>
          <a:stretch>
            <a:fillRect/>
          </a:stretch>
        </p:blipFill>
        <p:spPr bwMode="auto">
          <a:xfrm>
            <a:off x="107504" y="3501008"/>
            <a:ext cx="4752528" cy="2736304"/>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3779912" y="260648"/>
            <a:ext cx="5012035" cy="3515107"/>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7"/>
          <p:cNvSpPr>
            <a:spLocks noChangeArrowheads="1"/>
          </p:cNvSpPr>
          <p:nvPr/>
        </p:nvSpPr>
        <p:spPr bwMode="auto">
          <a:xfrm>
            <a:off x="827584" y="2204864"/>
            <a:ext cx="3312368" cy="3429000"/>
          </a:xfrm>
          <a:prstGeom prst="rect">
            <a:avLst/>
          </a:prstGeom>
          <a:noFill/>
          <a:ln w="9525">
            <a:noFill/>
            <a:miter lim="800000"/>
            <a:headEnd/>
            <a:tailEnd/>
          </a:ln>
          <a:effectLst/>
        </p:spPr>
        <p:txBody>
          <a:bodyPr/>
          <a:lstStyle/>
          <a:p>
            <a:pPr marL="342900" indent="-342900">
              <a:lnSpc>
                <a:spcPct val="140000"/>
              </a:lnSpc>
              <a:spcBef>
                <a:spcPct val="50000"/>
              </a:spcBef>
            </a:pPr>
            <a:r>
              <a:rPr lang="en-US" altLang="zh-CN" sz="2000" b="1" dirty="0" smtClean="0">
                <a:latin typeface="Arial" panose="020B0604020202020204" pitchFamily="34" charset="0"/>
                <a:ea typeface="宋体" pitchFamily="2" charset="-122"/>
                <a:cs typeface="Arial" panose="020B0604020202020204" pitchFamily="34" charset="0"/>
              </a:rPr>
              <a:t>Barrier protection</a:t>
            </a:r>
            <a:endParaRPr lang="zh-CN" altLang="en-US" sz="2000" b="1" dirty="0">
              <a:latin typeface="Arial" panose="020B0604020202020204" pitchFamily="34" charset="0"/>
              <a:ea typeface="宋体" pitchFamily="2" charset="-122"/>
              <a:cs typeface="Arial" panose="020B0604020202020204" pitchFamily="34" charset="0"/>
            </a:endParaRPr>
          </a:p>
          <a:p>
            <a:pPr marL="342900" indent="-342900">
              <a:lnSpc>
                <a:spcPct val="140000"/>
              </a:lnSpc>
              <a:spcBef>
                <a:spcPct val="50000"/>
              </a:spcBef>
              <a:buFontTx/>
              <a:buChar char="•"/>
            </a:pPr>
            <a:r>
              <a:rPr lang="en-US" altLang="zh-CN" sz="2000" dirty="0" smtClean="0">
                <a:latin typeface="Arial" panose="020B0604020202020204" pitchFamily="34" charset="0"/>
                <a:ea typeface="长城楷体" pitchFamily="49" charset="-122"/>
                <a:cs typeface="Arial" panose="020B0604020202020204" pitchFamily="34" charset="0"/>
              </a:rPr>
              <a:t>Single coating</a:t>
            </a:r>
          </a:p>
          <a:p>
            <a:pPr marL="342900" indent="-342900">
              <a:lnSpc>
                <a:spcPct val="140000"/>
              </a:lnSpc>
              <a:spcBef>
                <a:spcPct val="50000"/>
              </a:spcBef>
              <a:buFontTx/>
              <a:buChar char="•"/>
            </a:pPr>
            <a:r>
              <a:rPr lang="en-US" altLang="zh-CN" sz="2000" dirty="0" smtClean="0">
                <a:latin typeface="Arial" panose="020B0604020202020204" pitchFamily="34" charset="0"/>
                <a:ea typeface="长城楷体" pitchFamily="49" charset="-122"/>
                <a:cs typeface="Arial" panose="020B0604020202020204" pitchFamily="34" charset="0"/>
              </a:rPr>
              <a:t>Multi-layer coating</a:t>
            </a:r>
            <a:endParaRPr lang="zh-CN" altLang="en-US" sz="2000" dirty="0">
              <a:latin typeface="Arial" panose="020B0604020202020204" pitchFamily="34" charset="0"/>
              <a:ea typeface="长城楷体" pitchFamily="49" charset="-122"/>
              <a:cs typeface="Arial" panose="020B0604020202020204" pitchFamily="34" charset="0"/>
            </a:endParaRPr>
          </a:p>
          <a:p>
            <a:pPr marL="342900" indent="-342900">
              <a:lnSpc>
                <a:spcPct val="140000"/>
              </a:lnSpc>
              <a:spcBef>
                <a:spcPct val="50000"/>
              </a:spcBef>
              <a:buFontTx/>
              <a:buChar char="•"/>
            </a:pPr>
            <a:r>
              <a:rPr lang="en-US" altLang="zh-CN" sz="2000" dirty="0" smtClean="0">
                <a:latin typeface="Arial" panose="020B0604020202020204" pitchFamily="34" charset="0"/>
                <a:ea typeface="长城楷体" pitchFamily="49" charset="-122"/>
                <a:cs typeface="Arial" panose="020B0604020202020204" pitchFamily="34" charset="0"/>
              </a:rPr>
              <a:t>Additional material</a:t>
            </a:r>
            <a:endParaRPr lang="zh-CN" altLang="en-US" sz="2000" dirty="0">
              <a:latin typeface="Arial" panose="020B0604020202020204" pitchFamily="34" charset="0"/>
              <a:ea typeface="长城楷体" pitchFamily="49" charset="-122"/>
              <a:cs typeface="Arial" panose="020B0604020202020204" pitchFamily="34" charset="0"/>
            </a:endParaRPr>
          </a:p>
        </p:txBody>
      </p:sp>
      <p:sp>
        <p:nvSpPr>
          <p:cNvPr id="4" name="Rectangle 1028"/>
          <p:cNvSpPr>
            <a:spLocks noChangeArrowheads="1"/>
          </p:cNvSpPr>
          <p:nvPr/>
        </p:nvSpPr>
        <p:spPr bwMode="auto">
          <a:xfrm>
            <a:off x="4499992" y="2276872"/>
            <a:ext cx="4176464" cy="3744416"/>
          </a:xfrm>
          <a:prstGeom prst="rect">
            <a:avLst/>
          </a:prstGeom>
          <a:noFill/>
          <a:ln w="9525">
            <a:noFill/>
            <a:miter lim="800000"/>
            <a:headEnd/>
            <a:tailEnd/>
          </a:ln>
          <a:effectLst/>
        </p:spPr>
        <p:txBody>
          <a:bodyPr/>
          <a:lstStyle/>
          <a:p>
            <a:pPr marL="342900" indent="-342900">
              <a:lnSpc>
                <a:spcPct val="140000"/>
              </a:lnSpc>
              <a:spcBef>
                <a:spcPct val="50000"/>
              </a:spcBef>
            </a:pPr>
            <a:r>
              <a:rPr lang="en-US" altLang="zh-CN" sz="2000" b="1" dirty="0" err="1" smtClean="0">
                <a:latin typeface="Arial" panose="020B0604020202020204" pitchFamily="34" charset="0"/>
                <a:ea typeface="长城楷体" pitchFamily="49" charset="-122"/>
                <a:cs typeface="Arial" panose="020B0604020202020204" pitchFamily="34" charset="0"/>
              </a:rPr>
              <a:t>Cathodic</a:t>
            </a:r>
            <a:r>
              <a:rPr lang="en-US" altLang="zh-CN" sz="2000" b="1" dirty="0" smtClean="0">
                <a:latin typeface="Arial" panose="020B0604020202020204" pitchFamily="34" charset="0"/>
                <a:ea typeface="长城楷体" pitchFamily="49" charset="-122"/>
                <a:cs typeface="Arial" panose="020B0604020202020204" pitchFamily="34" charset="0"/>
              </a:rPr>
              <a:t> protection</a:t>
            </a:r>
            <a:endParaRPr lang="zh-CN" altLang="en-US" sz="2000" b="1" dirty="0" smtClean="0">
              <a:latin typeface="Arial" panose="020B0604020202020204" pitchFamily="34" charset="0"/>
              <a:ea typeface="长城楷体" pitchFamily="49" charset="-122"/>
              <a:cs typeface="Arial" panose="020B0604020202020204" pitchFamily="34" charset="0"/>
            </a:endParaRPr>
          </a:p>
          <a:p>
            <a:pPr marL="342900" indent="-342900">
              <a:lnSpc>
                <a:spcPct val="140000"/>
              </a:lnSpc>
              <a:spcBef>
                <a:spcPct val="50000"/>
              </a:spcBef>
              <a:buFontTx/>
              <a:buChar char="•"/>
            </a:pPr>
            <a:r>
              <a:rPr lang="en-US" altLang="zh-CN" sz="2000" dirty="0" smtClean="0">
                <a:latin typeface="Arial" panose="020B0604020202020204" pitchFamily="34" charset="0"/>
                <a:ea typeface="长城楷体" pitchFamily="49" charset="-122"/>
                <a:cs typeface="Arial" panose="020B0604020202020204" pitchFamily="34" charset="0"/>
              </a:rPr>
              <a:t>Electrophoresis / electroplating</a:t>
            </a:r>
          </a:p>
          <a:p>
            <a:pPr marL="342900" indent="-342900">
              <a:lnSpc>
                <a:spcPct val="140000"/>
              </a:lnSpc>
              <a:spcBef>
                <a:spcPct val="50000"/>
              </a:spcBef>
              <a:buFontTx/>
              <a:buChar char="•"/>
            </a:pPr>
            <a:r>
              <a:rPr lang="en-US" altLang="zh-CN" sz="2000" dirty="0" smtClean="0">
                <a:latin typeface="Arial" panose="020B0604020202020204" pitchFamily="34" charset="0"/>
                <a:ea typeface="长城楷体" pitchFamily="49" charset="-122"/>
                <a:cs typeface="Arial" panose="020B0604020202020204" pitchFamily="34" charset="0"/>
              </a:rPr>
              <a:t>Hot dip galvanizing</a:t>
            </a:r>
            <a:r>
              <a:rPr lang="zh-CN" altLang="en-US" sz="2000" dirty="0" smtClean="0">
                <a:latin typeface="Arial" panose="020B0604020202020204" pitchFamily="34" charset="0"/>
                <a:ea typeface="长城楷体" pitchFamily="49" charset="-122"/>
                <a:cs typeface="Arial" panose="020B0604020202020204" pitchFamily="34" charset="0"/>
              </a:rPr>
              <a:t>（</a:t>
            </a:r>
            <a:r>
              <a:rPr lang="en-US" altLang="zh-CN" sz="2000" dirty="0" smtClean="0">
                <a:latin typeface="Arial" panose="020B0604020202020204" pitchFamily="34" charset="0"/>
                <a:ea typeface="长城楷体" pitchFamily="49" charset="-122"/>
                <a:cs typeface="Arial" panose="020B0604020202020204" pitchFamily="34" charset="0"/>
              </a:rPr>
              <a:t>HDG)</a:t>
            </a:r>
            <a:endParaRPr lang="zh-CN" altLang="en-US" sz="2000" dirty="0">
              <a:latin typeface="Arial" panose="020B0604020202020204" pitchFamily="34" charset="0"/>
              <a:ea typeface="长城楷体" pitchFamily="49" charset="-122"/>
              <a:cs typeface="Arial" panose="020B0604020202020204" pitchFamily="34" charset="0"/>
            </a:endParaRPr>
          </a:p>
          <a:p>
            <a:pPr marL="342900" indent="-342900">
              <a:lnSpc>
                <a:spcPct val="140000"/>
              </a:lnSpc>
              <a:spcBef>
                <a:spcPct val="50000"/>
              </a:spcBef>
              <a:buFontTx/>
              <a:buChar char="•"/>
            </a:pPr>
            <a:r>
              <a:rPr lang="en-US" altLang="zh-CN" sz="2000" dirty="0" smtClean="0">
                <a:latin typeface="Arial" panose="020B0604020202020204" pitchFamily="34" charset="0"/>
                <a:ea typeface="长城楷体" pitchFamily="49" charset="-122"/>
                <a:cs typeface="Arial" panose="020B0604020202020204" pitchFamily="34" charset="0"/>
              </a:rPr>
              <a:t>Thermal spray zinc / aluminum (by torch or electric arc)</a:t>
            </a:r>
          </a:p>
          <a:p>
            <a:pPr marL="342900" indent="-342900">
              <a:lnSpc>
                <a:spcPct val="140000"/>
              </a:lnSpc>
              <a:spcBef>
                <a:spcPct val="50000"/>
              </a:spcBef>
              <a:buFontTx/>
              <a:buChar char="•"/>
            </a:pPr>
            <a:r>
              <a:rPr lang="en-US" altLang="zh-CN" sz="2000" dirty="0" smtClean="0">
                <a:latin typeface="Arial" panose="020B0604020202020204" pitchFamily="34" charset="0"/>
                <a:ea typeface="长城楷体" pitchFamily="49" charset="-122"/>
                <a:cs typeface="Arial" panose="020B0604020202020204" pitchFamily="34" charset="0"/>
              </a:rPr>
              <a:t>Cold applied film galvanized</a:t>
            </a:r>
            <a:endParaRPr lang="zh-CN" altLang="en-US" sz="2000" dirty="0">
              <a:latin typeface="Arial" panose="020B0604020202020204" pitchFamily="34" charset="0"/>
              <a:ea typeface="长城楷体" pitchFamily="49" charset="-122"/>
              <a:cs typeface="Arial" panose="020B0604020202020204" pitchFamily="34" charset="0"/>
            </a:endParaRPr>
          </a:p>
        </p:txBody>
      </p:sp>
      <p:sp>
        <p:nvSpPr>
          <p:cNvPr id="5" name="矩形 4"/>
          <p:cNvSpPr/>
          <p:nvPr/>
        </p:nvSpPr>
        <p:spPr>
          <a:xfrm>
            <a:off x="2987824" y="620688"/>
            <a:ext cx="5688632" cy="954107"/>
          </a:xfrm>
          <a:prstGeom prst="rect">
            <a:avLst/>
          </a:prstGeom>
        </p:spPr>
        <p:txBody>
          <a:bodyPr wrap="square">
            <a:spAutoFit/>
          </a:bodyPr>
          <a:lstStyle/>
          <a:p>
            <a:r>
              <a:rPr lang="en-US" altLang="zh-CN" sz="2800" b="1" dirty="0" smtClean="0">
                <a:solidFill>
                  <a:schemeClr val="tx2"/>
                </a:solidFill>
                <a:latin typeface="Arial" panose="020B0604020202020204" pitchFamily="34" charset="0"/>
                <a:cs typeface="Arial" panose="020B0604020202020204" pitchFamily="34" charset="0"/>
              </a:rPr>
              <a:t>Common commons of industrial corrosion protection</a:t>
            </a:r>
            <a:endParaRPr lang="zh-CN" altLang="en-US" sz="2800" b="1" dirty="0" smtClean="0">
              <a:solidFill>
                <a:schemeClr val="tx2"/>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Pct val="10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type="lt">
                                    <p:tmPct val="100000"/>
                                  </p:iterate>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75"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75"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type="lt">
                                    <p:tmPct val="100000"/>
                                  </p:iterate>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75"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75"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type="lt">
                                    <p:tmPct val="100000"/>
                                  </p:iterate>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75"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6" dur="75"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iterate type="lt">
                                    <p:tmPct val="100000"/>
                                  </p:iterate>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75"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32" dur="75"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iterate type="lt">
                                    <p:tmPct val="10000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75"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75"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iterate type="lt">
                                    <p:tmPct val="100000"/>
                                  </p:iterate>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75"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44" dur="75"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4"/>
          <p:cNvSpPr txBox="1"/>
          <p:nvPr/>
        </p:nvSpPr>
        <p:spPr>
          <a:xfrm>
            <a:off x="659535" y="2643182"/>
            <a:ext cx="7429552" cy="2554545"/>
          </a:xfrm>
          <a:prstGeom prst="rect">
            <a:avLst/>
          </a:prstGeom>
        </p:spPr>
        <p:txBody>
          <a:bodyPr vert="horz" wrap="square" rtlCol="0">
            <a:spAutoFit/>
          </a:bodyPr>
          <a:lstStyle/>
          <a:p>
            <a:pPr>
              <a:spcBef>
                <a:spcPts val="600"/>
              </a:spcBef>
              <a:spcAft>
                <a:spcPts val="600"/>
              </a:spcAft>
            </a:pPr>
            <a:r>
              <a:rPr lang="en-US" altLang="zh-CN" sz="2400" b="1" dirty="0" smtClean="0">
                <a:solidFill>
                  <a:schemeClr val="tx2"/>
                </a:solidFill>
              </a:rPr>
              <a:t>Project </a:t>
            </a:r>
            <a:r>
              <a:rPr lang="zh-CN" altLang="en-US" sz="2400" b="1" dirty="0" smtClean="0">
                <a:solidFill>
                  <a:schemeClr val="tx2"/>
                </a:solidFill>
              </a:rPr>
              <a:t>：</a:t>
            </a:r>
            <a:r>
              <a:rPr lang="en-US" altLang="zh-CN" sz="2400" dirty="0" smtClean="0">
                <a:solidFill>
                  <a:schemeClr val="tx2"/>
                </a:solidFill>
              </a:rPr>
              <a:t> Guangzhou New TV Tower </a:t>
            </a:r>
            <a:r>
              <a:rPr lang="en-US" altLang="zh-CN" sz="2400" dirty="0">
                <a:solidFill>
                  <a:schemeClr val="tx2"/>
                </a:solidFill>
              </a:rPr>
              <a:t>F</a:t>
            </a:r>
            <a:r>
              <a:rPr lang="en-US" altLang="zh-CN" sz="2400" dirty="0" smtClean="0">
                <a:solidFill>
                  <a:schemeClr val="tx2"/>
                </a:solidFill>
              </a:rPr>
              <a:t>erris </a:t>
            </a:r>
            <a:r>
              <a:rPr lang="en-US" altLang="zh-CN" sz="2400" dirty="0">
                <a:solidFill>
                  <a:schemeClr val="tx2"/>
                </a:solidFill>
              </a:rPr>
              <a:t>W</a:t>
            </a:r>
            <a:r>
              <a:rPr lang="en-US" altLang="zh-CN" sz="2400" dirty="0" smtClean="0">
                <a:solidFill>
                  <a:schemeClr val="tx2"/>
                </a:solidFill>
              </a:rPr>
              <a:t>heel </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Location </a:t>
            </a:r>
            <a:r>
              <a:rPr lang="zh-CN" altLang="en-US" sz="2400" b="1" dirty="0" smtClean="0">
                <a:solidFill>
                  <a:schemeClr val="tx2"/>
                </a:solidFill>
              </a:rPr>
              <a:t>：</a:t>
            </a:r>
            <a:r>
              <a:rPr lang="en-US" altLang="zh-CN" sz="2400" dirty="0" smtClean="0">
                <a:solidFill>
                  <a:schemeClr val="tx2"/>
                </a:solidFill>
              </a:rPr>
              <a:t>Guangzhou</a:t>
            </a:r>
            <a:endParaRPr lang="zh-CN" altLang="en-US" sz="2400" dirty="0" smtClean="0">
              <a:solidFill>
                <a:schemeClr val="tx2"/>
              </a:solidFill>
            </a:endParaRPr>
          </a:p>
          <a:p>
            <a:pPr>
              <a:spcBef>
                <a:spcPts val="600"/>
              </a:spcBef>
              <a:spcAft>
                <a:spcPts val="600"/>
              </a:spcAft>
            </a:pPr>
            <a:r>
              <a:rPr lang="en-US" altLang="zh-CN" sz="2400" b="1" dirty="0" smtClean="0">
                <a:solidFill>
                  <a:schemeClr val="tx2"/>
                </a:solidFill>
              </a:rPr>
              <a:t>Coating system </a:t>
            </a:r>
            <a:r>
              <a:rPr lang="zh-CN" altLang="en-US" sz="2400" b="1" dirty="0" smtClean="0">
                <a:solidFill>
                  <a:schemeClr val="tx2"/>
                </a:solidFill>
              </a:rPr>
              <a:t>：</a:t>
            </a:r>
            <a:r>
              <a:rPr lang="en-US" altLang="zh-CN" sz="2400" dirty="0" smtClean="0">
                <a:solidFill>
                  <a:schemeClr val="tx2"/>
                </a:solidFill>
              </a:rPr>
              <a:t>ZINGA 80µm</a:t>
            </a:r>
            <a:r>
              <a:rPr lang="zh-CN" altLang="zh-CN" sz="2400" dirty="0" smtClean="0">
                <a:solidFill>
                  <a:schemeClr val="tx2"/>
                </a:solidFill>
              </a:rPr>
              <a:t>＋</a:t>
            </a:r>
            <a:r>
              <a:rPr lang="en-US" altLang="zh-CN" sz="2400" dirty="0" smtClean="0">
                <a:solidFill>
                  <a:schemeClr val="tx2"/>
                </a:solidFill>
              </a:rPr>
              <a:t>Epoxy sealer 30µm</a:t>
            </a:r>
            <a:r>
              <a:rPr lang="zh-CN" altLang="zh-CN" sz="2400" dirty="0" smtClean="0">
                <a:solidFill>
                  <a:schemeClr val="tx2"/>
                </a:solidFill>
              </a:rPr>
              <a:t>＋</a:t>
            </a:r>
            <a:r>
              <a:rPr lang="en-US" altLang="zh-CN" sz="2400" dirty="0" smtClean="0">
                <a:solidFill>
                  <a:schemeClr val="tx2"/>
                </a:solidFill>
              </a:rPr>
              <a:t> </a:t>
            </a:r>
            <a:r>
              <a:rPr lang="en-US" altLang="zh-CN" sz="2400" dirty="0">
                <a:solidFill>
                  <a:schemeClr val="tx2"/>
                </a:solidFill>
              </a:rPr>
              <a:t> </a:t>
            </a:r>
            <a:endParaRPr lang="en-US" altLang="zh-CN" sz="2400" dirty="0" smtClean="0">
              <a:solidFill>
                <a:schemeClr val="tx2"/>
              </a:solidFill>
            </a:endParaRPr>
          </a:p>
          <a:p>
            <a:pPr>
              <a:spcBef>
                <a:spcPts val="600"/>
              </a:spcBef>
              <a:spcAft>
                <a:spcPts val="600"/>
              </a:spcAft>
            </a:pPr>
            <a:r>
              <a:rPr lang="en-US" altLang="zh-CN" sz="2400" dirty="0">
                <a:solidFill>
                  <a:schemeClr val="tx2"/>
                </a:solidFill>
              </a:rPr>
              <a:t> </a:t>
            </a:r>
            <a:r>
              <a:rPr lang="en-US" altLang="zh-CN" sz="2400" dirty="0" smtClean="0">
                <a:solidFill>
                  <a:schemeClr val="tx2"/>
                </a:solidFill>
              </a:rPr>
              <a:t>                               over-</a:t>
            </a:r>
            <a:r>
              <a:rPr lang="en-US" altLang="zh-CN" sz="2400" dirty="0" err="1" smtClean="0">
                <a:solidFill>
                  <a:schemeClr val="tx2"/>
                </a:solidFill>
              </a:rPr>
              <a:t>coatable</a:t>
            </a:r>
            <a:r>
              <a:rPr lang="en-US" altLang="zh-CN" sz="2400" dirty="0" smtClean="0">
                <a:solidFill>
                  <a:schemeClr val="tx2"/>
                </a:solidFill>
              </a:rPr>
              <a:t> polyurethane finish 60µm</a:t>
            </a:r>
          </a:p>
          <a:p>
            <a:pPr>
              <a:spcBef>
                <a:spcPts val="600"/>
              </a:spcBef>
              <a:spcAft>
                <a:spcPts val="600"/>
              </a:spcAft>
            </a:pPr>
            <a:r>
              <a:rPr lang="en-US" altLang="zh-CN" sz="2400" b="1" dirty="0" smtClean="0">
                <a:solidFill>
                  <a:schemeClr val="tx2"/>
                </a:solidFill>
              </a:rPr>
              <a:t>Completion date:   </a:t>
            </a:r>
            <a:r>
              <a:rPr lang="en-US" altLang="zh-CN" sz="2400" dirty="0" smtClean="0">
                <a:solidFill>
                  <a:schemeClr val="tx2"/>
                </a:solidFill>
              </a:rPr>
              <a:t>2010.9</a:t>
            </a:r>
            <a:endParaRPr lang="zh-CN" altLang="en-US" sz="2400" dirty="0">
              <a:solidFill>
                <a:schemeClr val="tx2"/>
              </a:solidFill>
            </a:endParaRPr>
          </a:p>
        </p:txBody>
      </p:sp>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635896" y="451660"/>
            <a:ext cx="4320480" cy="5821278"/>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0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9218" name="Picture 2"/>
          <p:cNvPicPr>
            <a:picLocks noChangeAspect="1" noChangeArrowheads="1"/>
          </p:cNvPicPr>
          <p:nvPr/>
        </p:nvPicPr>
        <p:blipFill>
          <a:blip r:embed="rId2" cstate="print"/>
          <a:srcRect/>
          <a:stretch>
            <a:fillRect/>
          </a:stretch>
        </p:blipFill>
        <p:spPr bwMode="auto">
          <a:xfrm>
            <a:off x="899592" y="3429000"/>
            <a:ext cx="5040560" cy="288647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4283968" y="260648"/>
            <a:ext cx="4498034" cy="3068752"/>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公司文件\zinga\工程图片\锌加工程业绩分类\轨道\广州电视塔摩天轮\u=899780047,1439006794&amp;fm=26&amp;gp=0.jpg"/>
          <p:cNvPicPr>
            <a:picLocks noChangeAspect="1" noChangeArrowheads="1"/>
          </p:cNvPicPr>
          <p:nvPr/>
        </p:nvPicPr>
        <p:blipFill>
          <a:blip r:embed="rId2" cstate="print"/>
          <a:srcRect/>
          <a:stretch>
            <a:fillRect/>
          </a:stretch>
        </p:blipFill>
        <p:spPr bwMode="auto">
          <a:xfrm>
            <a:off x="3835351" y="188639"/>
            <a:ext cx="5094907" cy="3600401"/>
          </a:xfrm>
          <a:prstGeom prst="rect">
            <a:avLst/>
          </a:prstGeom>
          <a:noFill/>
        </p:spPr>
      </p:pic>
      <p:pic>
        <p:nvPicPr>
          <p:cNvPr id="8194" name="Picture 2"/>
          <p:cNvPicPr>
            <a:picLocks noChangeAspect="1" noChangeArrowheads="1"/>
          </p:cNvPicPr>
          <p:nvPr/>
        </p:nvPicPr>
        <p:blipFill>
          <a:blip r:embed="rId3" cstate="print"/>
          <a:srcRect/>
          <a:stretch>
            <a:fillRect/>
          </a:stretch>
        </p:blipFill>
        <p:spPr bwMode="auto">
          <a:xfrm>
            <a:off x="251520" y="2953915"/>
            <a:ext cx="4896544" cy="3283397"/>
          </a:xfrm>
          <a:prstGeom prst="rect">
            <a:avLst/>
          </a:prstGeom>
          <a:noFill/>
          <a:ln w="9525">
            <a:noFill/>
            <a:miter lim="800000"/>
            <a:headEnd/>
            <a:tailEnd/>
          </a:ln>
        </p:spPr>
      </p:pic>
    </p:spTree>
    <p:extLst>
      <p:ext uri="{BB962C8B-B14F-4D97-AF65-F5344CB8AC3E}">
        <p14:creationId xmlns:p14="http://schemas.microsoft.com/office/powerpoint/2010/main" val="45456490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8237" t="7885" r="11106" b="5169"/>
          <a:stretch/>
        </p:blipFill>
        <p:spPr>
          <a:xfrm>
            <a:off x="5342191" y="714356"/>
            <a:ext cx="2293571" cy="1881905"/>
          </a:xfrm>
          <a:prstGeom prst="rect">
            <a:avLst/>
          </a:prstGeom>
        </p:spPr>
      </p:pic>
      <p:pic>
        <p:nvPicPr>
          <p:cNvPr id="7" name="Afbeelding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54" t="7084" r="9417" b="5964"/>
          <a:stretch/>
        </p:blipFill>
        <p:spPr>
          <a:xfrm>
            <a:off x="7000892" y="2143115"/>
            <a:ext cx="897482" cy="1160159"/>
          </a:xfrm>
          <a:prstGeom prst="rect">
            <a:avLst/>
          </a:prstGeom>
        </p:spPr>
      </p:pic>
      <p:pic>
        <p:nvPicPr>
          <p:cNvPr id="6" name="Afbeelding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0628" y="2285992"/>
            <a:ext cx="863526" cy="748258"/>
          </a:xfrm>
          <a:prstGeom prst="rect">
            <a:avLst/>
          </a:prstGeom>
        </p:spPr>
      </p:pic>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7950" y="3857628"/>
            <a:ext cx="1258013" cy="1779480"/>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0958" y="3786190"/>
            <a:ext cx="928694" cy="1738730"/>
          </a:xfrm>
          <a:prstGeom prst="rect">
            <a:avLst/>
          </a:prstGeom>
        </p:spPr>
      </p:pic>
      <p:pic>
        <p:nvPicPr>
          <p:cNvPr id="15" name="Afbeelding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8" y="4000504"/>
            <a:ext cx="765811" cy="1502478"/>
          </a:xfrm>
          <a:prstGeom prst="rect">
            <a:avLst/>
          </a:prstGeom>
        </p:spPr>
      </p:pic>
      <p:graphicFrame>
        <p:nvGraphicFramePr>
          <p:cNvPr id="12" name="表格 11"/>
          <p:cNvGraphicFramePr>
            <a:graphicFrameLocks noGrp="1"/>
          </p:cNvGraphicFramePr>
          <p:nvPr>
            <p:extLst>
              <p:ext uri="{D42A27DB-BD31-4B8C-83A1-F6EECF244321}">
                <p14:modId xmlns:p14="http://schemas.microsoft.com/office/powerpoint/2010/main" val="2623311092"/>
              </p:ext>
            </p:extLst>
          </p:nvPr>
        </p:nvGraphicFramePr>
        <p:xfrm>
          <a:off x="642910" y="3357562"/>
          <a:ext cx="4937202" cy="2529852"/>
        </p:xfrm>
        <a:graphic>
          <a:graphicData uri="http://schemas.openxmlformats.org/drawingml/2006/table">
            <a:tbl>
              <a:tblPr firstRow="1" bandRow="1">
                <a:tableStyleId>{5C22544A-7EE6-4342-B048-85BDC9FD1C3A}</a:tableStyleId>
              </a:tblPr>
              <a:tblGrid>
                <a:gridCol w="1739384"/>
                <a:gridCol w="3197818"/>
              </a:tblGrid>
              <a:tr h="457203">
                <a:tc>
                  <a:txBody>
                    <a:bodyPr/>
                    <a:lstStyle/>
                    <a:p>
                      <a:r>
                        <a:rPr lang="en-US" altLang="zh-CN" sz="2000" b="0" dirty="0" smtClean="0">
                          <a:latin typeface="Arial" panose="020B0604020202020204" pitchFamily="34" charset="0"/>
                          <a:ea typeface="+mn-ea"/>
                          <a:cs typeface="Arial" panose="020B0604020202020204" pitchFamily="34" charset="0"/>
                        </a:rPr>
                        <a:t>Product</a:t>
                      </a:r>
                      <a:r>
                        <a:rPr lang="en-US" altLang="zh-CN" sz="2000" b="0" baseline="0" dirty="0" smtClean="0">
                          <a:latin typeface="Arial" panose="020B0604020202020204" pitchFamily="34" charset="0"/>
                          <a:ea typeface="+mn-ea"/>
                          <a:cs typeface="Arial" panose="020B0604020202020204" pitchFamily="34" charset="0"/>
                        </a:rPr>
                        <a:t> name</a:t>
                      </a:r>
                      <a:endParaRPr lang="zh-CN" altLang="en-US" sz="2000" b="0" dirty="0">
                        <a:latin typeface="Arial" panose="020B0604020202020204" pitchFamily="34" charset="0"/>
                        <a:ea typeface="+mn-ea"/>
                        <a:cs typeface="Arial" panose="020B0604020202020204" pitchFamily="34" charset="0"/>
                      </a:endParaRPr>
                    </a:p>
                  </a:txBody>
                  <a:tcPr/>
                </a:tc>
                <a:tc>
                  <a:txBody>
                    <a:bodyPr/>
                    <a:lstStyle/>
                    <a:p>
                      <a:r>
                        <a:rPr lang="en-US" altLang="zh-CN" sz="2000" b="0" dirty="0" smtClean="0">
                          <a:latin typeface="Arial" panose="020B0604020202020204" pitchFamily="34" charset="0"/>
                          <a:ea typeface="+mn-ea"/>
                          <a:cs typeface="Arial" panose="020B0604020202020204" pitchFamily="34" charset="0"/>
                        </a:rPr>
                        <a:t>Packing</a:t>
                      </a:r>
                      <a:endParaRPr lang="zh-CN" altLang="en-US" sz="2000" b="0" dirty="0">
                        <a:latin typeface="Arial" panose="020B0604020202020204" pitchFamily="34" charset="0"/>
                        <a:ea typeface="+mn-ea"/>
                        <a:cs typeface="Arial" panose="020B0604020202020204" pitchFamily="34" charset="0"/>
                      </a:endParaRPr>
                    </a:p>
                  </a:txBody>
                  <a:tcPr/>
                </a:tc>
              </a:tr>
              <a:tr h="457203">
                <a:tc>
                  <a:txBody>
                    <a:bodyPr/>
                    <a:lstStyle/>
                    <a:p>
                      <a:r>
                        <a:rPr lang="en-US" altLang="zh-CN" sz="2000" b="0" dirty="0" err="1" smtClean="0">
                          <a:latin typeface="Arial" panose="020B0604020202020204" pitchFamily="34" charset="0"/>
                          <a:ea typeface="+mn-ea"/>
                          <a:cs typeface="Arial" panose="020B0604020202020204" pitchFamily="34" charset="0"/>
                        </a:rPr>
                        <a:t>Zinga</a:t>
                      </a:r>
                      <a:endParaRPr lang="zh-CN" altLang="en-US" sz="2000" b="0" dirty="0">
                        <a:latin typeface="Arial" panose="020B0604020202020204" pitchFamily="34" charset="0"/>
                        <a:ea typeface="+mn-ea"/>
                        <a:cs typeface="Arial" panose="020B0604020202020204" pitchFamily="34" charset="0"/>
                      </a:endParaRPr>
                    </a:p>
                  </a:txBody>
                  <a:tcPr/>
                </a:tc>
                <a:tc>
                  <a:txBody>
                    <a:bodyPr/>
                    <a:lstStyle/>
                    <a:p>
                      <a:r>
                        <a:rPr lang="en-US" altLang="zh-CN" sz="2000" b="0" dirty="0" smtClean="0">
                          <a:latin typeface="Arial" panose="020B0604020202020204" pitchFamily="34" charset="0"/>
                          <a:ea typeface="+mn-ea"/>
                          <a:cs typeface="Arial" panose="020B0604020202020204" pitchFamily="34" charset="0"/>
                        </a:rPr>
                        <a:t>1</a:t>
                      </a:r>
                      <a:r>
                        <a:rPr lang="zh-CN" altLang="en-US" sz="2000" b="0" dirty="0" smtClean="0">
                          <a:latin typeface="Arial" panose="020B0604020202020204" pitchFamily="34" charset="0"/>
                          <a:ea typeface="+mn-ea"/>
                          <a:cs typeface="Arial" panose="020B0604020202020204" pitchFamily="34" charset="0"/>
                        </a:rPr>
                        <a:t>、</a:t>
                      </a:r>
                      <a:r>
                        <a:rPr lang="en-US" altLang="zh-CN" sz="2000" b="0" dirty="0" smtClean="0">
                          <a:latin typeface="Arial" panose="020B0604020202020204" pitchFamily="34" charset="0"/>
                          <a:ea typeface="+mn-ea"/>
                          <a:cs typeface="Arial" panose="020B0604020202020204" pitchFamily="34" charset="0"/>
                        </a:rPr>
                        <a:t>2</a:t>
                      </a:r>
                      <a:r>
                        <a:rPr lang="zh-CN" altLang="en-US" sz="2000" b="0" dirty="0" smtClean="0">
                          <a:latin typeface="Arial" panose="020B0604020202020204" pitchFamily="34" charset="0"/>
                          <a:ea typeface="+mn-ea"/>
                          <a:cs typeface="Arial" panose="020B0604020202020204" pitchFamily="34" charset="0"/>
                        </a:rPr>
                        <a:t>、</a:t>
                      </a:r>
                      <a:r>
                        <a:rPr lang="en-US" altLang="zh-CN" sz="2000" b="0" dirty="0" smtClean="0">
                          <a:latin typeface="Arial" panose="020B0604020202020204" pitchFamily="34" charset="0"/>
                          <a:ea typeface="+mn-ea"/>
                          <a:cs typeface="Arial" panose="020B0604020202020204" pitchFamily="34" charset="0"/>
                        </a:rPr>
                        <a:t>5</a:t>
                      </a:r>
                      <a:r>
                        <a:rPr lang="zh-CN" altLang="en-US" sz="2000" b="0" dirty="0" smtClean="0">
                          <a:latin typeface="Arial" panose="020B0604020202020204" pitchFamily="34" charset="0"/>
                          <a:ea typeface="+mn-ea"/>
                          <a:cs typeface="Arial" panose="020B0604020202020204" pitchFamily="34" charset="0"/>
                        </a:rPr>
                        <a:t>、</a:t>
                      </a:r>
                      <a:r>
                        <a:rPr lang="en-US" altLang="zh-CN" sz="2000" b="0" dirty="0" smtClean="0">
                          <a:latin typeface="Arial" panose="020B0604020202020204" pitchFamily="34" charset="0"/>
                          <a:ea typeface="+mn-ea"/>
                          <a:cs typeface="Arial" panose="020B0604020202020204" pitchFamily="34" charset="0"/>
                        </a:rPr>
                        <a:t>10</a:t>
                      </a:r>
                      <a:r>
                        <a:rPr lang="zh-CN" altLang="en-US" sz="2000" b="0" dirty="0" smtClean="0">
                          <a:latin typeface="Arial" panose="020B0604020202020204" pitchFamily="34" charset="0"/>
                          <a:ea typeface="+mn-ea"/>
                          <a:cs typeface="Arial" panose="020B0604020202020204" pitchFamily="34" charset="0"/>
                        </a:rPr>
                        <a:t>、</a:t>
                      </a:r>
                      <a:r>
                        <a:rPr lang="en-US" altLang="zh-CN" sz="2000" b="0" dirty="0" smtClean="0">
                          <a:latin typeface="Arial" panose="020B0604020202020204" pitchFamily="34" charset="0"/>
                          <a:ea typeface="+mn-ea"/>
                          <a:cs typeface="Arial" panose="020B0604020202020204" pitchFamily="34" charset="0"/>
                        </a:rPr>
                        <a:t>25 Kg/can</a:t>
                      </a:r>
                      <a:endParaRPr lang="zh-CN" altLang="en-US" sz="2000" b="0" dirty="0">
                        <a:latin typeface="Arial" panose="020B0604020202020204" pitchFamily="34" charset="0"/>
                        <a:ea typeface="+mn-ea"/>
                        <a:cs typeface="Arial" panose="020B0604020202020204" pitchFamily="34" charset="0"/>
                      </a:endParaRPr>
                    </a:p>
                  </a:txBody>
                  <a:tcPr/>
                </a:tc>
              </a:tr>
              <a:tr h="457203">
                <a:tc>
                  <a:txBody>
                    <a:bodyPr/>
                    <a:lstStyle/>
                    <a:p>
                      <a:r>
                        <a:rPr lang="en-US" altLang="zh-CN" sz="2000" b="0" dirty="0" err="1" smtClean="0">
                          <a:latin typeface="Arial" panose="020B0604020202020204" pitchFamily="34" charset="0"/>
                          <a:ea typeface="+mn-ea"/>
                          <a:cs typeface="Arial" panose="020B0604020202020204" pitchFamily="34" charset="0"/>
                        </a:rPr>
                        <a:t>Zingasolv</a:t>
                      </a:r>
                      <a:endParaRPr lang="zh-CN" altLang="en-US" sz="2000" b="0" dirty="0">
                        <a:latin typeface="Arial" panose="020B0604020202020204" pitchFamily="34" charset="0"/>
                        <a:ea typeface="+mn-ea"/>
                        <a:cs typeface="Arial" panose="020B0604020202020204" pitchFamily="34" charset="0"/>
                      </a:endParaRPr>
                    </a:p>
                  </a:txBody>
                  <a:tcPr/>
                </a:tc>
                <a:tc>
                  <a:txBody>
                    <a:bodyPr/>
                    <a:lstStyle/>
                    <a:p>
                      <a:r>
                        <a:rPr lang="en-US" altLang="zh-CN" sz="2000" b="0" dirty="0" smtClean="0">
                          <a:latin typeface="Arial" panose="020B0604020202020204" pitchFamily="34" charset="0"/>
                          <a:ea typeface="+mn-ea"/>
                          <a:cs typeface="Arial" panose="020B0604020202020204" pitchFamily="34" charset="0"/>
                        </a:rPr>
                        <a:t>1</a:t>
                      </a:r>
                      <a:r>
                        <a:rPr lang="zh-CN" altLang="en-US" sz="2000" b="0" dirty="0" smtClean="0">
                          <a:latin typeface="Arial" panose="020B0604020202020204" pitchFamily="34" charset="0"/>
                          <a:ea typeface="+mn-ea"/>
                          <a:cs typeface="Arial" panose="020B0604020202020204" pitchFamily="34" charset="0"/>
                        </a:rPr>
                        <a:t>、</a:t>
                      </a:r>
                      <a:r>
                        <a:rPr lang="en-US" altLang="zh-CN" sz="2000" b="0" dirty="0" smtClean="0">
                          <a:latin typeface="Arial" panose="020B0604020202020204" pitchFamily="34" charset="0"/>
                          <a:ea typeface="+mn-ea"/>
                          <a:cs typeface="Arial" panose="020B0604020202020204" pitchFamily="34" charset="0"/>
                        </a:rPr>
                        <a:t>5</a:t>
                      </a:r>
                      <a:r>
                        <a:rPr lang="zh-CN" altLang="en-US" sz="2000" b="0" dirty="0" smtClean="0">
                          <a:latin typeface="Arial" panose="020B0604020202020204" pitchFamily="34" charset="0"/>
                          <a:ea typeface="+mn-ea"/>
                          <a:cs typeface="Arial" panose="020B0604020202020204" pitchFamily="34" charset="0"/>
                        </a:rPr>
                        <a:t>、</a:t>
                      </a:r>
                      <a:r>
                        <a:rPr lang="en-US" altLang="zh-CN" sz="2000" b="0" dirty="0" smtClean="0">
                          <a:latin typeface="Arial" panose="020B0604020202020204" pitchFamily="34" charset="0"/>
                          <a:ea typeface="+mn-ea"/>
                          <a:cs typeface="Arial" panose="020B0604020202020204" pitchFamily="34" charset="0"/>
                        </a:rPr>
                        <a:t>25 L/can</a:t>
                      </a:r>
                      <a:endParaRPr lang="zh-CN" altLang="en-US" sz="2000" b="0" dirty="0">
                        <a:latin typeface="Arial" panose="020B0604020202020204" pitchFamily="34" charset="0"/>
                        <a:ea typeface="+mn-ea"/>
                        <a:cs typeface="Arial" panose="020B0604020202020204" pitchFamily="34" charset="0"/>
                      </a:endParaRPr>
                    </a:p>
                  </a:txBody>
                  <a:tcPr/>
                </a:tc>
              </a:tr>
              <a:tr h="457203">
                <a:tc>
                  <a:txBody>
                    <a:bodyPr/>
                    <a:lstStyle/>
                    <a:p>
                      <a:r>
                        <a:rPr lang="en-US" altLang="zh-CN" sz="2000" b="0" dirty="0" err="1" smtClean="0">
                          <a:latin typeface="Arial" panose="020B0604020202020204" pitchFamily="34" charset="0"/>
                          <a:ea typeface="+mn-ea"/>
                          <a:cs typeface="Arial" panose="020B0604020202020204" pitchFamily="34" charset="0"/>
                        </a:rPr>
                        <a:t>Aquazinga</a:t>
                      </a:r>
                      <a:endParaRPr lang="zh-CN" altLang="en-US" sz="2000" b="0" dirty="0">
                        <a:latin typeface="Arial" panose="020B0604020202020204" pitchFamily="34" charset="0"/>
                        <a:ea typeface="+mn-ea"/>
                        <a:cs typeface="Arial" panose="020B0604020202020204" pitchFamily="34" charset="0"/>
                      </a:endParaRPr>
                    </a:p>
                  </a:txBody>
                  <a:tcPr/>
                </a:tc>
                <a:tc>
                  <a:txBody>
                    <a:bodyPr/>
                    <a:lstStyle/>
                    <a:p>
                      <a:r>
                        <a:rPr lang="en-US" altLang="zh-CN" sz="2000" b="0" dirty="0" smtClean="0">
                          <a:latin typeface="Arial" panose="020B0604020202020204" pitchFamily="34" charset="0"/>
                          <a:ea typeface="+mn-ea"/>
                          <a:cs typeface="Arial" panose="020B0604020202020204" pitchFamily="34" charset="0"/>
                        </a:rPr>
                        <a:t>10</a:t>
                      </a:r>
                      <a:r>
                        <a:rPr lang="zh-CN" altLang="en-US" sz="2000" b="0" dirty="0" smtClean="0">
                          <a:latin typeface="Arial" panose="020B0604020202020204" pitchFamily="34" charset="0"/>
                          <a:ea typeface="+mn-ea"/>
                          <a:cs typeface="Arial" panose="020B0604020202020204" pitchFamily="34" charset="0"/>
                        </a:rPr>
                        <a:t>、</a:t>
                      </a:r>
                      <a:r>
                        <a:rPr lang="en-US" altLang="zh-CN" sz="2000" b="0" dirty="0" smtClean="0">
                          <a:latin typeface="Arial" panose="020B0604020202020204" pitchFamily="34" charset="0"/>
                          <a:ea typeface="+mn-ea"/>
                          <a:cs typeface="Arial" panose="020B0604020202020204" pitchFamily="34" charset="0"/>
                        </a:rPr>
                        <a:t>25 Kg/</a:t>
                      </a:r>
                      <a:r>
                        <a:rPr lang="en-US" altLang="zh-CN" sz="2000" b="0" baseline="0" dirty="0" smtClean="0">
                          <a:latin typeface="Arial" panose="020B0604020202020204" pitchFamily="34" charset="0"/>
                          <a:ea typeface="+mn-ea"/>
                          <a:cs typeface="Arial" panose="020B0604020202020204" pitchFamily="34" charset="0"/>
                        </a:rPr>
                        <a:t>set </a:t>
                      </a:r>
                      <a:endParaRPr lang="zh-CN" altLang="en-US" sz="2000" b="0" dirty="0">
                        <a:latin typeface="Arial" panose="020B0604020202020204" pitchFamily="34" charset="0"/>
                        <a:ea typeface="+mn-ea"/>
                        <a:cs typeface="Arial" panose="020B0604020202020204" pitchFamily="34" charset="0"/>
                      </a:endParaRPr>
                    </a:p>
                  </a:txBody>
                  <a:tcPr/>
                </a:tc>
              </a:tr>
              <a:tr h="457203">
                <a:tc>
                  <a:txBody>
                    <a:bodyPr/>
                    <a:lstStyle/>
                    <a:p>
                      <a:r>
                        <a:rPr lang="en-US" altLang="zh-CN" sz="2000" b="0" dirty="0" err="1" smtClean="0">
                          <a:latin typeface="Arial" panose="020B0604020202020204" pitchFamily="34" charset="0"/>
                          <a:ea typeface="+mn-ea"/>
                          <a:cs typeface="Arial" panose="020B0604020202020204" pitchFamily="34" charset="0"/>
                        </a:rPr>
                        <a:t>Zingaspray</a:t>
                      </a:r>
                      <a:endParaRPr lang="zh-CN" altLang="en-US" sz="2000" b="0" dirty="0">
                        <a:latin typeface="Arial" panose="020B0604020202020204" pitchFamily="34" charset="0"/>
                        <a:ea typeface="+mn-ea"/>
                        <a:cs typeface="Arial" panose="020B0604020202020204" pitchFamily="34" charset="0"/>
                      </a:endParaRPr>
                    </a:p>
                  </a:txBody>
                  <a:tcPr/>
                </a:tc>
                <a:tc>
                  <a:txBody>
                    <a:bodyPr/>
                    <a:lstStyle/>
                    <a:p>
                      <a:r>
                        <a:rPr lang="en-US" altLang="zh-CN" sz="2000" b="0" dirty="0" smtClean="0">
                          <a:latin typeface="Arial" panose="020B0604020202020204" pitchFamily="34" charset="0"/>
                          <a:ea typeface="+mn-ea"/>
                          <a:cs typeface="Arial" panose="020B0604020202020204" pitchFamily="34" charset="0"/>
                        </a:rPr>
                        <a:t>500</a:t>
                      </a:r>
                      <a:r>
                        <a:rPr lang="en-US" altLang="zh-CN" sz="2000" b="0" baseline="0" dirty="0" smtClean="0">
                          <a:latin typeface="Arial" panose="020B0604020202020204" pitchFamily="34" charset="0"/>
                          <a:ea typeface="+mn-ea"/>
                          <a:cs typeface="Arial" panose="020B0604020202020204" pitchFamily="34" charset="0"/>
                        </a:rPr>
                        <a:t> ml</a:t>
                      </a:r>
                      <a:r>
                        <a:rPr lang="en-US" altLang="zh-CN" sz="2000" b="0" dirty="0" smtClean="0">
                          <a:latin typeface="Arial" panose="020B0604020202020204" pitchFamily="34" charset="0"/>
                          <a:ea typeface="+mn-ea"/>
                          <a:cs typeface="Arial" panose="020B0604020202020204" pitchFamily="34" charset="0"/>
                        </a:rPr>
                        <a:t>/can</a:t>
                      </a:r>
                      <a:endParaRPr lang="zh-CN" altLang="en-US" sz="2000" b="0" dirty="0">
                        <a:latin typeface="Arial" panose="020B0604020202020204" pitchFamily="34" charset="0"/>
                        <a:ea typeface="+mn-ea"/>
                        <a:cs typeface="Arial" panose="020B0604020202020204" pitchFamily="34" charset="0"/>
                      </a:endParaRPr>
                    </a:p>
                  </a:txBody>
                  <a:tcPr/>
                </a:tc>
              </a:tr>
            </a:tbl>
          </a:graphicData>
        </a:graphic>
      </p:graphicFrame>
      <p:sp>
        <p:nvSpPr>
          <p:cNvPr id="16" name="TextBox 15"/>
          <p:cNvSpPr txBox="1"/>
          <p:nvPr/>
        </p:nvSpPr>
        <p:spPr>
          <a:xfrm>
            <a:off x="603004" y="2143116"/>
            <a:ext cx="4113012" cy="523220"/>
          </a:xfrm>
          <a:prstGeom prst="rect">
            <a:avLst/>
          </a:prstGeom>
          <a:noFill/>
        </p:spPr>
        <p:txBody>
          <a:bodyPr wrap="square" rtlCol="0">
            <a:spAutoFit/>
          </a:bodyPr>
          <a:lstStyle/>
          <a:p>
            <a:r>
              <a:rPr lang="en-US" altLang="zh-CN" sz="2800" b="1" dirty="0" smtClean="0">
                <a:solidFill>
                  <a:schemeClr val="tx2"/>
                </a:solidFill>
                <a:latin typeface="Arial" panose="020B0604020202020204" pitchFamily="34" charset="0"/>
                <a:ea typeface="+mj-ea"/>
                <a:cs typeface="Arial" panose="020B0604020202020204" pitchFamily="34" charset="0"/>
              </a:rPr>
              <a:t>Packing </a:t>
            </a:r>
            <a:r>
              <a:rPr lang="en-US" altLang="zh-CN" sz="2800" b="1" dirty="0">
                <a:solidFill>
                  <a:schemeClr val="tx2"/>
                </a:solidFill>
                <a:latin typeface="Arial" panose="020B0604020202020204" pitchFamily="34" charset="0"/>
                <a:ea typeface="+mj-ea"/>
                <a:cs typeface="Arial" panose="020B0604020202020204" pitchFamily="34" charset="0"/>
              </a:rPr>
              <a:t>S</a:t>
            </a:r>
            <a:r>
              <a:rPr lang="en-US" altLang="zh-CN" sz="2800" b="1" dirty="0" smtClean="0">
                <a:solidFill>
                  <a:schemeClr val="tx2"/>
                </a:solidFill>
                <a:latin typeface="Arial" panose="020B0604020202020204" pitchFamily="34" charset="0"/>
                <a:ea typeface="+mj-ea"/>
                <a:cs typeface="Arial" panose="020B0604020202020204" pitchFamily="34" charset="0"/>
              </a:rPr>
              <a:t>pecifications</a:t>
            </a:r>
            <a:endParaRPr lang="zh-CN" altLang="en-US" sz="2800" b="1" dirty="0" smtClean="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9465628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bwMode="auto">
          <a:xfrm>
            <a:off x="2627784" y="565990"/>
            <a:ext cx="5985804" cy="558753"/>
          </a:xfrm>
          <a:prstGeom prst="rect">
            <a:avLst/>
          </a:prstGeom>
          <a:noFill/>
          <a:ln>
            <a:miter lim="800000"/>
            <a:headEnd/>
            <a:tailEnd/>
          </a:ln>
        </p:spPr>
        <p:txBody>
          <a:bodyPr wrap="square" numCol="1" anchor="t" anchorCtr="0" compatLnSpc="1">
            <a:prstTxWarp prst="textNoShape">
              <a:avLst/>
            </a:prstTxWarp>
          </a:bodyPr>
          <a:lstStyle/>
          <a:p>
            <a:pPr marL="0" marR="0" lvl="0" indent="0" defTabSz="914400" rtl="0" eaLnBrk="1" fontAlgn="auto" latinLnBrk="0" hangingPunct="1">
              <a:lnSpc>
                <a:spcPct val="100000"/>
              </a:lnSpc>
              <a:spcBef>
                <a:spcPct val="0"/>
              </a:spcBef>
              <a:spcAft>
                <a:spcPts val="0"/>
              </a:spcAft>
              <a:buClrTx/>
              <a:buSzTx/>
              <a:buFontTx/>
              <a:buNone/>
              <a:tabLst/>
              <a:defRPr/>
            </a:pPr>
            <a:r>
              <a:rPr lang="nl-BE" altLang="zh-CN" sz="2800" b="1" dirty="0" smtClean="0">
                <a:solidFill>
                  <a:schemeClr val="tx2"/>
                </a:solidFill>
                <a:latin typeface="Arial" panose="020B0604020202020204" pitchFamily="34" charset="0"/>
                <a:ea typeface="+mj-ea"/>
                <a:cs typeface="Arial" panose="020B0604020202020204" pitchFamily="34" charset="0"/>
              </a:rPr>
              <a:t>Current Activities</a:t>
            </a:r>
            <a:endParaRPr lang="nl-BE" altLang="zh-CN" sz="2800" b="1" dirty="0">
              <a:solidFill>
                <a:schemeClr val="tx2"/>
              </a:solidFill>
              <a:latin typeface="Arial" panose="020B0604020202020204" pitchFamily="34" charset="0"/>
              <a:ea typeface="+mj-ea"/>
              <a:cs typeface="Arial" panose="020B0604020202020204" pitchFamily="34" charset="0"/>
            </a:endParaRPr>
          </a:p>
        </p:txBody>
      </p:sp>
      <p:sp>
        <p:nvSpPr>
          <p:cNvPr id="11" name="Tijdelijke aanduiding voor tekst 2"/>
          <p:cNvSpPr txBox="1">
            <a:spLocks/>
          </p:cNvSpPr>
          <p:nvPr/>
        </p:nvSpPr>
        <p:spPr>
          <a:xfrm>
            <a:off x="395536" y="1988840"/>
            <a:ext cx="4680520" cy="3989387"/>
          </a:xfrm>
          <a:prstGeom prst="rect">
            <a:avLst/>
          </a:prstGeom>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mn-lt"/>
                <a:ea typeface="+mn-ea"/>
                <a:cs typeface="+mn-cs"/>
              </a:rPr>
              <a:t>Production and sales of ZINGA range </a:t>
            </a:r>
          </a:p>
          <a:p>
            <a:pPr marR="0" lvl="0" algn="l" defTabSz="914400" rtl="0" eaLnBrk="1" fontAlgn="auto" latinLnBrk="0" hangingPunct="1">
              <a:lnSpc>
                <a:spcPct val="100000"/>
              </a:lnSpc>
              <a:spcBef>
                <a:spcPts val="0"/>
              </a:spcBef>
              <a:spcAft>
                <a:spcPts val="0"/>
              </a:spcAft>
              <a:buClrTx/>
              <a:buSzTx/>
              <a:tabLst/>
              <a:defRPr/>
            </a:pPr>
            <a:r>
              <a:rPr lang="nl-BE" sz="2000" dirty="0">
                <a:solidFill>
                  <a:srgbClr val="000000"/>
                </a:solidFill>
              </a:rPr>
              <a:t> </a:t>
            </a:r>
            <a:r>
              <a:rPr lang="nl-BE" sz="2000" dirty="0" smtClean="0">
                <a:solidFill>
                  <a:srgbClr val="000000"/>
                </a:solidFill>
              </a:rPr>
              <a:t>     </a:t>
            </a:r>
            <a:r>
              <a:rPr kumimoji="0" lang="nl-BE" sz="2000" b="0" i="0" u="none" strike="noStrike" kern="1200" cap="none" spc="0" normalizeH="0" baseline="0" noProof="0" dirty="0" smtClean="0">
                <a:ln>
                  <a:noFill/>
                </a:ln>
                <a:solidFill>
                  <a:srgbClr val="000000"/>
                </a:solidFill>
                <a:effectLst/>
                <a:uLnTx/>
                <a:uFillTx/>
                <a:latin typeface="+mn-lt"/>
                <a:ea typeface="+mn-ea"/>
                <a:cs typeface="+mn-cs"/>
              </a:rPr>
              <a:t>of products</a:t>
            </a:r>
          </a:p>
          <a:p>
            <a:pPr marL="34290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nl-BE" sz="20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mn-lt"/>
                <a:ea typeface="+mn-ea"/>
                <a:cs typeface="+mn-cs"/>
              </a:rPr>
              <a:t>Expansion of distributorship</a:t>
            </a:r>
          </a:p>
          <a:p>
            <a:pPr marL="34290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nl-BE" sz="2000" b="0" i="0" u="none" strike="noStrike" kern="1200" cap="none" spc="0" normalizeH="0" baseline="0" noProof="0" dirty="0" smtClean="0">
                <a:ln>
                  <a:noFill/>
                </a:ln>
                <a:solidFill>
                  <a:srgbClr val="000000"/>
                </a:solidFill>
                <a:effectLst/>
                <a:uLnTx/>
                <a:uFillTx/>
                <a:latin typeface="+mn-lt"/>
                <a:ea typeface="+mn-ea"/>
                <a:cs typeface="+mn-cs"/>
              </a:rPr>
              <a:t>95 distributors in &gt;100 countries:</a:t>
            </a:r>
          </a:p>
          <a:p>
            <a:pPr marL="446088" marR="0" lvl="1"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Africa, Asia, Australia &amp; NZ</a:t>
            </a:r>
          </a:p>
          <a:p>
            <a:pPr marL="446088" marR="0" lvl="1"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Europe, Middle East</a:t>
            </a:r>
          </a:p>
          <a:p>
            <a:pPr marL="446088" marR="0" lvl="1"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North &amp; South-America</a:t>
            </a:r>
          </a:p>
          <a:p>
            <a:pPr marL="446088"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nl-NL" sz="20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mn-lt"/>
                <a:ea typeface="+mn-ea"/>
                <a:cs typeface="+mn-cs"/>
              </a:rPr>
              <a:t> Expansion of range of products</a:t>
            </a:r>
          </a:p>
          <a:p>
            <a:pPr marL="446088" marR="0" lvl="1"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ZINGA as primer or shop-primer</a:t>
            </a:r>
          </a:p>
          <a:p>
            <a:pPr marL="446088" marR="0" lvl="1"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ZINGA as stand-alone system</a:t>
            </a:r>
          </a:p>
          <a:p>
            <a:pPr marL="446088" marR="0" lvl="1"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Sealers</a:t>
            </a:r>
          </a:p>
          <a:p>
            <a:pPr marL="446088" marR="0" lvl="1"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B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Topcoats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nl-BE"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7" name="Afbeelding 11">
            <a:extLst>
              <a:ext uri="{FF2B5EF4-FFF2-40B4-BE49-F238E27FC236}">
                <a16:creationId xmlns="" xmlns:a16="http://schemas.microsoft.com/office/drawing/2014/main" id="{983814EB-E072-4CCC-BAF0-24AB411C4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522" y="4171341"/>
            <a:ext cx="965790" cy="1894825"/>
          </a:xfrm>
          <a:prstGeom prst="rect">
            <a:avLst/>
          </a:prstGeom>
        </p:spPr>
      </p:pic>
      <p:pic>
        <p:nvPicPr>
          <p:cNvPr id="18" name="Afbeelding 18">
            <a:extLst>
              <a:ext uri="{FF2B5EF4-FFF2-40B4-BE49-F238E27FC236}">
                <a16:creationId xmlns="" xmlns:a16="http://schemas.microsoft.com/office/drawing/2014/main" id="{B4183406-9B59-46EE-96B1-2844592FE010}"/>
              </a:ext>
            </a:extLst>
          </p:cNvPr>
          <p:cNvPicPr>
            <a:picLocks noChangeAspect="1"/>
          </p:cNvPicPr>
          <p:nvPr/>
        </p:nvPicPr>
        <p:blipFill>
          <a:blip r:embed="rId3" cstate="print"/>
          <a:stretch>
            <a:fillRect/>
          </a:stretch>
        </p:blipFill>
        <p:spPr>
          <a:xfrm>
            <a:off x="5010841" y="2960490"/>
            <a:ext cx="829128" cy="1072989"/>
          </a:xfrm>
          <a:prstGeom prst="rect">
            <a:avLst/>
          </a:prstGeom>
        </p:spPr>
      </p:pic>
      <p:pic>
        <p:nvPicPr>
          <p:cNvPr id="19" name="Afbeelding 19">
            <a:extLst>
              <a:ext uri="{FF2B5EF4-FFF2-40B4-BE49-F238E27FC236}">
                <a16:creationId xmlns="" xmlns:a16="http://schemas.microsoft.com/office/drawing/2014/main" id="{1B438256-79C7-4244-B6CC-100BA09547A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393" y="2113793"/>
            <a:ext cx="792088" cy="686356"/>
          </a:xfrm>
          <a:prstGeom prst="rect">
            <a:avLst/>
          </a:prstGeom>
        </p:spPr>
      </p:pic>
      <p:pic>
        <p:nvPicPr>
          <p:cNvPr id="20" name="Afbeelding 21">
            <a:extLst>
              <a:ext uri="{FF2B5EF4-FFF2-40B4-BE49-F238E27FC236}">
                <a16:creationId xmlns="" xmlns:a16="http://schemas.microsoft.com/office/drawing/2014/main" id="{77DD6EC7-38D7-45A4-869F-7EE120EA8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489" y="2273968"/>
            <a:ext cx="1152397" cy="1745121"/>
          </a:xfrm>
          <a:prstGeom prst="rect">
            <a:avLst/>
          </a:prstGeom>
        </p:spPr>
      </p:pic>
      <p:pic>
        <p:nvPicPr>
          <p:cNvPr id="21" name="Afbeelding 12">
            <a:extLst>
              <a:ext uri="{FF2B5EF4-FFF2-40B4-BE49-F238E27FC236}">
                <a16:creationId xmlns="" xmlns:a16="http://schemas.microsoft.com/office/drawing/2014/main" id="{DCE98480-EC1D-4A55-B9F2-631B4AF6BDF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8237" t="7885" r="11106" b="5169"/>
          <a:stretch/>
        </p:blipFill>
        <p:spPr>
          <a:xfrm>
            <a:off x="5757882" y="1972298"/>
            <a:ext cx="2206506" cy="1810467"/>
          </a:xfrm>
          <a:prstGeom prst="rect">
            <a:avLst/>
          </a:prstGeom>
        </p:spPr>
      </p:pic>
      <p:pic>
        <p:nvPicPr>
          <p:cNvPr id="22" name="Afbeelding 13">
            <a:extLst>
              <a:ext uri="{FF2B5EF4-FFF2-40B4-BE49-F238E27FC236}">
                <a16:creationId xmlns="" xmlns:a16="http://schemas.microsoft.com/office/drawing/2014/main" id="{7D905A73-DB9C-4237-ACEA-708FEC0E8A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73"/>
          <a:stretch/>
        </p:blipFill>
        <p:spPr>
          <a:xfrm>
            <a:off x="5655071" y="4171344"/>
            <a:ext cx="965790" cy="1894822"/>
          </a:xfrm>
          <a:prstGeom prst="rect">
            <a:avLst/>
          </a:prstGeom>
        </p:spPr>
      </p:pic>
      <p:pic>
        <p:nvPicPr>
          <p:cNvPr id="23" name="Afbeelding 14">
            <a:extLst>
              <a:ext uri="{FF2B5EF4-FFF2-40B4-BE49-F238E27FC236}">
                <a16:creationId xmlns="" xmlns:a16="http://schemas.microsoft.com/office/drawing/2014/main" id="{00212FC0-1706-4786-AEE5-D9EC9FF77B2C}"/>
              </a:ext>
            </a:extLst>
          </p:cNvPr>
          <p:cNvPicPr>
            <a:picLocks noChangeAspect="1"/>
          </p:cNvPicPr>
          <p:nvPr/>
        </p:nvPicPr>
        <p:blipFill>
          <a:blip r:embed="rId8" cstate="print"/>
          <a:stretch>
            <a:fillRect/>
          </a:stretch>
        </p:blipFill>
        <p:spPr>
          <a:xfrm>
            <a:off x="6388512" y="4175432"/>
            <a:ext cx="1018120" cy="1853345"/>
          </a:xfrm>
          <a:prstGeom prst="rect">
            <a:avLst/>
          </a:prstGeom>
        </p:spPr>
      </p:pic>
      <p:pic>
        <p:nvPicPr>
          <p:cNvPr id="24" name="Afbeelding 20">
            <a:extLst>
              <a:ext uri="{FF2B5EF4-FFF2-40B4-BE49-F238E27FC236}">
                <a16:creationId xmlns="" xmlns:a16="http://schemas.microsoft.com/office/drawing/2014/main" id="{4D3A4892-A2F9-423B-8D25-9C0DFBBAD3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142"/>
          <a:stretch/>
        </p:blipFill>
        <p:spPr>
          <a:xfrm>
            <a:off x="7212959" y="4171341"/>
            <a:ext cx="1607513" cy="2065971"/>
          </a:xfrm>
          <a:prstGeom prst="rect">
            <a:avLst/>
          </a:prstGeom>
        </p:spPr>
      </p:pic>
    </p:spTree>
    <p:extLst>
      <p:ext uri="{BB962C8B-B14F-4D97-AF65-F5344CB8AC3E}">
        <p14:creationId xmlns:p14="http://schemas.microsoft.com/office/powerpoint/2010/main" val="129465628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3122</TotalTime>
  <Words>1362</Words>
  <Application>Microsoft Office PowerPoint</Application>
  <PresentationFormat>On-screen Show (4:3)</PresentationFormat>
  <Paragraphs>280</Paragraphs>
  <Slides>73</Slides>
  <Notes>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主题</vt:lpstr>
      <vt:lpstr>PowerPoint Presentation</vt:lpstr>
      <vt:lpstr>Primo Corporation (Shanghai) Ltd.   ZINGA Film Galvanising - Exclusive Distributor China</vt:lpstr>
      <vt:lpstr>ISO 12944 – Standard for steel structure corrosion protection     ISO 12944 is currently the most authoritative international standard for corrosion protection of steel structure coatings. It sets the guidelines and norms for formulating corrosion protection schemes of steel structures.   </vt:lpstr>
      <vt:lpstr>1、ISO 12944-2: Atmospheric Corrosive        Environment Classification   Environmental rating is based on the weight of carbon steel lost within one year of exposure to different environmental conditions</vt:lpstr>
      <vt:lpstr>  ●  For different coating systems, the Standard specifies the       anticorrosive life of the coating under different environments, and it       is classified into three ranges: short-term (2-5 years), medium-term      (5-15 years) and long-term (&gt; 15 years).   ●  The definition of anti-corrosion life is similar to the design life in        engineering design, that is, the life of the first overhaul of the coating        system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ZINGA Anti-corrosion Principle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ZINGAMETALL</dc:title>
  <dc:creator>yvonn</dc:creator>
  <cp:lastModifiedBy>Gordon</cp:lastModifiedBy>
  <cp:revision>482</cp:revision>
  <dcterms:created xsi:type="dcterms:W3CDTF">2017-07-21T05:47:24Z</dcterms:created>
  <dcterms:modified xsi:type="dcterms:W3CDTF">2020-01-17T13:16:23Z</dcterms:modified>
</cp:coreProperties>
</file>